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85"/>
  </p:notesMasterIdLst>
  <p:sldIdLst>
    <p:sldId id="256" r:id="rId2"/>
    <p:sldId id="348" r:id="rId3"/>
    <p:sldId id="326" r:id="rId4"/>
    <p:sldId id="325" r:id="rId5"/>
    <p:sldId id="336" r:id="rId6"/>
    <p:sldId id="335" r:id="rId7"/>
    <p:sldId id="261" r:id="rId8"/>
    <p:sldId id="275" r:id="rId9"/>
    <p:sldId id="284" r:id="rId10"/>
    <p:sldId id="285" r:id="rId11"/>
    <p:sldId id="286" r:id="rId12"/>
    <p:sldId id="287" r:id="rId13"/>
    <p:sldId id="288" r:id="rId14"/>
    <p:sldId id="329" r:id="rId15"/>
    <p:sldId id="333" r:id="rId16"/>
    <p:sldId id="330" r:id="rId17"/>
    <p:sldId id="332" r:id="rId18"/>
    <p:sldId id="331" r:id="rId19"/>
    <p:sldId id="349" r:id="rId20"/>
    <p:sldId id="350" r:id="rId21"/>
    <p:sldId id="327" r:id="rId22"/>
    <p:sldId id="307" r:id="rId23"/>
    <p:sldId id="264" r:id="rId24"/>
    <p:sldId id="265" r:id="rId25"/>
    <p:sldId id="277" r:id="rId26"/>
    <p:sldId id="310" r:id="rId27"/>
    <p:sldId id="316" r:id="rId28"/>
    <p:sldId id="314" r:id="rId29"/>
    <p:sldId id="315" r:id="rId30"/>
    <p:sldId id="311" r:id="rId31"/>
    <p:sldId id="312" r:id="rId32"/>
    <p:sldId id="313" r:id="rId33"/>
    <p:sldId id="318" r:id="rId34"/>
    <p:sldId id="317" r:id="rId35"/>
    <p:sldId id="338" r:id="rId36"/>
    <p:sldId id="274" r:id="rId37"/>
    <p:sldId id="304" r:id="rId38"/>
    <p:sldId id="319" r:id="rId39"/>
    <p:sldId id="306" r:id="rId40"/>
    <p:sldId id="347" r:id="rId41"/>
    <p:sldId id="337" r:id="rId42"/>
    <p:sldId id="305" r:id="rId43"/>
    <p:sldId id="334" r:id="rId44"/>
    <p:sldId id="351" r:id="rId45"/>
    <p:sldId id="303" r:id="rId46"/>
    <p:sldId id="262" r:id="rId47"/>
    <p:sldId id="269" r:id="rId48"/>
    <p:sldId id="339" r:id="rId49"/>
    <p:sldId id="328" r:id="rId50"/>
    <p:sldId id="290" r:id="rId51"/>
    <p:sldId id="280" r:id="rId52"/>
    <p:sldId id="281" r:id="rId53"/>
    <p:sldId id="291" r:id="rId54"/>
    <p:sldId id="292" r:id="rId55"/>
    <p:sldId id="340" r:id="rId56"/>
    <p:sldId id="270" r:id="rId57"/>
    <p:sldId id="341" r:id="rId58"/>
    <p:sldId id="342" r:id="rId59"/>
    <p:sldId id="278" r:id="rId60"/>
    <p:sldId id="293" r:id="rId61"/>
    <p:sldId id="260" r:id="rId62"/>
    <p:sldId id="343" r:id="rId63"/>
    <p:sldId id="273" r:id="rId64"/>
    <p:sldId id="282" r:id="rId65"/>
    <p:sldId id="283" r:id="rId66"/>
    <p:sldId id="294" r:id="rId67"/>
    <p:sldId id="295" r:id="rId68"/>
    <p:sldId id="296" r:id="rId69"/>
    <p:sldId id="297" r:id="rId70"/>
    <p:sldId id="298" r:id="rId71"/>
    <p:sldId id="320" r:id="rId72"/>
    <p:sldId id="321" r:id="rId73"/>
    <p:sldId id="322" r:id="rId74"/>
    <p:sldId id="323" r:id="rId75"/>
    <p:sldId id="324" r:id="rId76"/>
    <p:sldId id="344" r:id="rId77"/>
    <p:sldId id="271" r:id="rId78"/>
    <p:sldId id="345" r:id="rId79"/>
    <p:sldId id="346" r:id="rId80"/>
    <p:sldId id="272" r:id="rId81"/>
    <p:sldId id="266" r:id="rId82"/>
    <p:sldId id="267" r:id="rId83"/>
    <p:sldId id="268" r:id="rId8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6" d="100"/>
          <a:sy n="86" d="100"/>
        </p:scale>
        <p:origin x="-14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9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notesMaster" Target="notesMasters/notesMaster1.xml"/><Relationship Id="rId86" Type="http://schemas.openxmlformats.org/officeDocument/2006/relationships/printerSettings" Target="printerSettings/printerSettings1.bin"/><Relationship Id="rId87" Type="http://schemas.openxmlformats.org/officeDocument/2006/relationships/presProps" Target="presProps.xml"/><Relationship Id="rId88" Type="http://schemas.openxmlformats.org/officeDocument/2006/relationships/viewProps" Target="viewProps.xml"/><Relationship Id="rId8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F66A8-EEB2-004A-8A31-8D2F4FA996EF}" type="datetimeFigureOut">
              <a:rPr lang="en-US" smtClean="0"/>
              <a:t>22/10/17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389F8-C08A-984B-ADC8-75986F93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2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389F8-C08A-984B-ADC8-75986F9311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1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8/10</a:t>
            </a:r>
            <a:r>
              <a:rPr lang="en-NZ" baseline="0" dirty="0" smtClean="0"/>
              <a:t> improved acuity, 6/10 improved stereo acuity – 4 measureable stereo for the first time.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DE801-9C36-40C6-B54A-A734C2AA84F9}" type="slidenum">
              <a:rPr lang="en-US" smtClean="0"/>
              <a:pPr/>
              <a:t>67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AU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F8CBE-295B-0A48-9134-85188E3DA51E}" type="datetimeFigureOut">
              <a:rPr lang="en-US" smtClean="0"/>
              <a:t>22/10/17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3F7E3D-2EE2-1743-AF98-BFB5366FB4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F8CBE-295B-0A48-9134-85188E3DA51E}" type="datetimeFigureOut">
              <a:rPr lang="en-US" smtClean="0"/>
              <a:t>22/10/17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3F7E3D-2EE2-1743-AF98-BFB5366FB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F8CBE-295B-0A48-9134-85188E3DA51E}" type="datetimeFigureOut">
              <a:rPr lang="en-US" smtClean="0"/>
              <a:t>22/10/17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3F7E3D-2EE2-1743-AF98-BFB5366FB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Orthoptic meeting July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-1857375" y="1785938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636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Orthoptic meeting July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-1857375" y="1785938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36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F8CBE-295B-0A48-9134-85188E3DA51E}" type="datetimeFigureOut">
              <a:rPr lang="en-US" smtClean="0"/>
              <a:t>22/10/17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3F7E3D-2EE2-1743-AF98-BFB5366FB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F8CBE-295B-0A48-9134-85188E3DA51E}" type="datetimeFigureOut">
              <a:rPr lang="en-US" smtClean="0"/>
              <a:t>22/10/17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3F7E3D-2EE2-1743-AF98-BFB5366FB4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F8CBE-295B-0A48-9134-85188E3DA51E}" type="datetimeFigureOut">
              <a:rPr lang="en-US" smtClean="0"/>
              <a:t>22/10/17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3F7E3D-2EE2-1743-AF98-BFB5366FB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F8CBE-295B-0A48-9134-85188E3DA51E}" type="datetimeFigureOut">
              <a:rPr lang="en-US" smtClean="0"/>
              <a:t>22/10/17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3F7E3D-2EE2-1743-AF98-BFB5366FB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F8CBE-295B-0A48-9134-85188E3DA51E}" type="datetimeFigureOut">
              <a:rPr lang="en-US" smtClean="0"/>
              <a:t>22/10/17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3F7E3D-2EE2-1743-AF98-BFB5366FB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F8CBE-295B-0A48-9134-85188E3DA51E}" type="datetimeFigureOut">
              <a:rPr lang="en-US" smtClean="0"/>
              <a:t>22/10/17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3F7E3D-2EE2-1743-AF98-BFB5366FB4F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F8CBE-295B-0A48-9134-85188E3DA51E}" type="datetimeFigureOut">
              <a:rPr lang="en-US" smtClean="0"/>
              <a:t>22/10/17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3F7E3D-2EE2-1743-AF98-BFB5366FB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F8CBE-295B-0A48-9134-85188E3DA51E}" type="datetimeFigureOut">
              <a:rPr lang="en-US" smtClean="0"/>
              <a:t>22/10/17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3F7E3D-2EE2-1743-AF98-BFB5366FB4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AU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  <a:p>
            <a:pPr lvl="1" eaLnBrk="1" latinLnBrk="0" hangingPunct="1"/>
            <a:r>
              <a:rPr kumimoji="0" lang="en-AU" smtClean="0"/>
              <a:t>Second level</a:t>
            </a:r>
          </a:p>
          <a:p>
            <a:pPr lvl="2" eaLnBrk="1" latinLnBrk="0" hangingPunct="1"/>
            <a:r>
              <a:rPr kumimoji="0" lang="en-AU" smtClean="0"/>
              <a:t>Third level</a:t>
            </a:r>
          </a:p>
          <a:p>
            <a:pPr lvl="3" eaLnBrk="1" latinLnBrk="0" hangingPunct="1"/>
            <a:r>
              <a:rPr kumimoji="0" lang="en-AU" smtClean="0"/>
              <a:t>Fourth level</a:t>
            </a:r>
          </a:p>
          <a:p>
            <a:pPr lvl="4" eaLnBrk="1" latinLnBrk="0" hangingPunct="1"/>
            <a:r>
              <a:rPr kumimoji="0" lang="en-AU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EBF8CBE-295B-0A48-9134-85188E3DA51E}" type="datetimeFigureOut">
              <a:rPr lang="en-US" smtClean="0"/>
              <a:t>22/10/17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F3F7E3D-2EE2-1743-AF98-BFB5366FB4F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Moseley%20MJ%5BAuthor%5D&amp;cauthor=true&amp;cauthor_uid=28890077" TargetMode="External"/><Relationship Id="rId4" Type="http://schemas.openxmlformats.org/officeDocument/2006/relationships/hyperlink" Target="https://www.ncbi.nlm.nih.gov/pubmed/?term=Georgiou%20P%5BAuthor%5D&amp;cauthor=true&amp;cauthor_uid=28890077" TargetMode="External"/><Relationship Id="rId5" Type="http://schemas.openxmlformats.org/officeDocument/2006/relationships/hyperlink" Target="https://www.ncbi.nlm.nih.gov/pubmed/?term=Fielder%20AR%5BAuthor%5D&amp;cauthor=true&amp;cauthor_uid=28890077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cbi.nlm.nih.gov/pubmed/?term=Stewart%20CE%5BAuthor%5D&amp;cauthor=true&amp;cauthor_uid=28890077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9.emf"/><Relationship Id="rId5" Type="http://schemas.openxmlformats.org/officeDocument/2006/relationships/image" Target="../media/image30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31.tiff"/><Relationship Id="rId6" Type="http://schemas.openxmlformats.org/officeDocument/2006/relationships/image" Target="../media/image32.tiff"/><Relationship Id="rId7" Type="http://schemas.openxmlformats.org/officeDocument/2006/relationships/image" Target="../media/image33.tiff"/><Relationship Id="rId8" Type="http://schemas.openxmlformats.org/officeDocument/2006/relationships/image" Target="../media/image34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tif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tif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AMBLYOPIA 2018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LIONEL KOWAL</a:t>
            </a:r>
          </a:p>
          <a:p>
            <a:r>
              <a:rPr lang="en-US" dirty="0" smtClean="0"/>
              <a:t>MELBOURNE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02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300" y="-100307"/>
            <a:ext cx="75055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LK recommendations –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3556" dirty="0" smtClean="0">
                <a:solidFill>
                  <a:srgbClr val="FF0000"/>
                </a:solidFill>
              </a:rPr>
              <a:t>EBM </a:t>
            </a:r>
            <a:r>
              <a:rPr lang="en-US" sz="1333" dirty="0" smtClean="0">
                <a:solidFill>
                  <a:srgbClr val="FF0000"/>
                </a:solidFill>
              </a:rPr>
              <a:t>Evidence Based Medicine</a:t>
            </a:r>
            <a:r>
              <a:rPr lang="en-US" sz="3556" dirty="0" smtClean="0">
                <a:solidFill>
                  <a:srgbClr val="FF0000"/>
                </a:solidFill>
              </a:rPr>
              <a:t>   &amp; GHBM </a:t>
            </a:r>
            <a:r>
              <a:rPr lang="en-US" sz="1333" dirty="0" smtClean="0">
                <a:solidFill>
                  <a:srgbClr val="FF0000"/>
                </a:solidFill>
              </a:rPr>
              <a:t>Grey Hair Based </a:t>
            </a:r>
            <a:endParaRPr lang="en-US" sz="1778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300" y="1042693"/>
            <a:ext cx="7505500" cy="5313657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alibri"/>
                <a:cs typeface="Calibri"/>
              </a:rPr>
              <a:t>1. All kids are tested by orthoptist O1 and then by ophthalmologist O2</a:t>
            </a:r>
          </a:p>
          <a:p>
            <a:pPr>
              <a:buNone/>
            </a:pPr>
            <a:r>
              <a:rPr lang="en-US" sz="2162" i="1" dirty="0" smtClean="0">
                <a:latin typeface="Calibri"/>
                <a:cs typeface="Calibri"/>
              </a:rPr>
              <a:t>2 different / similar tests by 2 different people in 2 different rooms</a:t>
            </a:r>
          </a:p>
          <a:p>
            <a:pPr>
              <a:buNone/>
            </a:pPr>
            <a:endParaRPr lang="en-US" sz="2162" i="1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2. Usual O1 tests :  Lea D&amp;N, NVRI letters </a:t>
            </a:r>
            <a:r>
              <a:rPr lang="en-US" sz="2595" dirty="0" smtClean="0">
                <a:latin typeface="Calibri"/>
                <a:cs typeface="Calibri"/>
              </a:rPr>
              <a:t>[rows of 5]</a:t>
            </a:r>
            <a:r>
              <a:rPr lang="en-US" dirty="0" smtClean="0">
                <a:latin typeface="Calibri"/>
                <a:cs typeface="Calibri"/>
              </a:rPr>
              <a:t>, NVRI near </a:t>
            </a:r>
            <a:r>
              <a:rPr lang="en-US" sz="2595" dirty="0" smtClean="0">
                <a:latin typeface="Calibri"/>
                <a:cs typeface="Calibri"/>
              </a:rPr>
              <a:t>[down to N2]</a:t>
            </a:r>
            <a:r>
              <a:rPr lang="en-US" dirty="0" smtClean="0">
                <a:latin typeface="Calibri"/>
                <a:cs typeface="Calibri"/>
              </a:rPr>
              <a:t>.</a:t>
            </a:r>
          </a:p>
          <a:p>
            <a:pPr>
              <a:buNone/>
            </a:pPr>
            <a:r>
              <a:rPr lang="en-US" sz="2000" i="1" dirty="0" smtClean="0">
                <a:latin typeface="Calibri"/>
                <a:cs typeface="Calibri"/>
              </a:rPr>
              <a:t>Other: Kay’s, projected gratings [</a:t>
            </a:r>
            <a:r>
              <a:rPr lang="en-US" sz="2000" i="1" dirty="0" err="1" smtClean="0">
                <a:latin typeface="Calibri"/>
                <a:cs typeface="Calibri"/>
              </a:rPr>
              <a:t>retinometer</a:t>
            </a:r>
            <a:r>
              <a:rPr lang="en-US" sz="2000" i="1" dirty="0" smtClean="0">
                <a:latin typeface="Calibri"/>
                <a:cs typeface="Calibri"/>
              </a:rPr>
              <a:t>]</a:t>
            </a:r>
          </a:p>
          <a:p>
            <a:pPr>
              <a:buNone/>
            </a:pPr>
            <a:r>
              <a:rPr lang="en-US" sz="2800" i="1" dirty="0" smtClean="0">
                <a:latin typeface="Calibri"/>
                <a:cs typeface="Calibri"/>
              </a:rPr>
              <a:t> </a:t>
            </a:r>
          </a:p>
          <a:p>
            <a:r>
              <a:rPr lang="en-US" dirty="0" smtClean="0">
                <a:latin typeface="Calibri"/>
                <a:cs typeface="Calibri"/>
              </a:rPr>
              <a:t>3. Usual O2 tests : Allen pix, Lea D, ETDRS / NVRI letters </a:t>
            </a:r>
            <a:r>
              <a:rPr lang="en-US" sz="2162" dirty="0" smtClean="0">
                <a:latin typeface="Calibri"/>
                <a:cs typeface="Calibri"/>
              </a:rPr>
              <a:t>[all: singles ± interaction bars]</a:t>
            </a:r>
            <a:endParaRPr lang="en-US" sz="2400" dirty="0" smtClean="0">
              <a:latin typeface="Calibri"/>
              <a:cs typeface="Calibri"/>
            </a:endParaRPr>
          </a:p>
          <a:p>
            <a:pPr>
              <a:buNone/>
            </a:pPr>
            <a:r>
              <a:rPr lang="en-US" sz="2000" i="1" dirty="0" smtClean="0">
                <a:latin typeface="Calibri"/>
                <a:cs typeface="Calibri"/>
              </a:rPr>
              <a:t>Others: HOTV [singles ± interaction bars]; whole lines Allen, ETDRS, Lea</a:t>
            </a:r>
            <a:endParaRPr lang="en-US" sz="2000" i="1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B0B93CB3-EEBA-F141-8C61-CEE2DD4AE3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23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LK: Common findings  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O1 gets ‘better’ results  than O2 - fresher</a:t>
            </a:r>
          </a:p>
          <a:p>
            <a:r>
              <a:rPr lang="en-US" dirty="0" smtClean="0">
                <a:latin typeface="Calibri"/>
                <a:cs typeface="Calibri"/>
              </a:rPr>
              <a:t>O2 gets  ‘better’ results than O1 – learning experience </a:t>
            </a:r>
          </a:p>
          <a:p>
            <a:r>
              <a:rPr lang="en-US" dirty="0" smtClean="0">
                <a:latin typeface="Calibri"/>
                <a:cs typeface="Calibri"/>
              </a:rPr>
              <a:t>N better than D – easier to do / understand</a:t>
            </a:r>
          </a:p>
          <a:p>
            <a:r>
              <a:rPr lang="en-US" dirty="0" smtClean="0">
                <a:latin typeface="Calibri"/>
                <a:cs typeface="Calibri"/>
              </a:rPr>
              <a:t>N worse than D – typical of amblyopia, and this improves first</a:t>
            </a:r>
          </a:p>
          <a:p>
            <a:r>
              <a:rPr lang="en-US" dirty="0" smtClean="0">
                <a:latin typeface="Calibri"/>
                <a:cs typeface="Calibri"/>
              </a:rPr>
              <a:t>Usually record ALL results – may have Best &amp; Worst of the day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B0B93CB3-EEBA-F141-8C61-CEE2DD4AE3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2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lowchart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8565" r="-78565"/>
          <a:stretch>
            <a:fillRect/>
          </a:stretch>
        </p:blipFill>
        <p:spPr>
          <a:xfrm>
            <a:off x="-797014" y="470397"/>
            <a:ext cx="11139258" cy="6126163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B0B93CB3-EEBA-F141-8C61-CEE2DD4AE3A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09130" y="3175171"/>
            <a:ext cx="3983370" cy="369332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GETTING NOWHERE  FAST/ SLOWLY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23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lowchart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8601" r="-78601"/>
          <a:stretch>
            <a:fillRect/>
          </a:stretch>
        </p:blipFill>
        <p:spPr>
          <a:xfrm>
            <a:off x="-1639387" y="0"/>
            <a:ext cx="12829913" cy="7055958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B0B93CB3-EEBA-F141-8C61-CEE2DD4AE3A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89102" y="5006432"/>
            <a:ext cx="2326278" cy="923330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‘GOOD’ EYE BETTER: </a:t>
            </a:r>
          </a:p>
          <a:p>
            <a:r>
              <a:rPr lang="en-US" dirty="0" smtClean="0"/>
              <a:t>ALL RESULTS NOW </a:t>
            </a:r>
          </a:p>
          <a:p>
            <a:r>
              <a:rPr lang="en-US" dirty="0" smtClean="0"/>
              <a:t>MORE RELIABLE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81072" y="1831261"/>
            <a:ext cx="2103686" cy="1200329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GOOD EYE ABOVE </a:t>
            </a:r>
          </a:p>
          <a:p>
            <a:r>
              <a:rPr lang="en-US" dirty="0" smtClean="0"/>
              <a:t>THRESHOLD: </a:t>
            </a:r>
          </a:p>
          <a:p>
            <a:r>
              <a:rPr lang="en-US" dirty="0" smtClean="0"/>
              <a:t>ALL RESULTS A BIT </a:t>
            </a:r>
          </a:p>
          <a:p>
            <a:r>
              <a:rPr lang="en-US" dirty="0" smtClean="0"/>
              <a:t>SUSPECT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81064" y="3529614"/>
            <a:ext cx="2196109" cy="923330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INTEROCULAR </a:t>
            </a:r>
          </a:p>
          <a:p>
            <a:r>
              <a:rPr lang="en-US" dirty="0" smtClean="0"/>
              <a:t>DIFFERENCE GETS </a:t>
            </a:r>
          </a:p>
          <a:p>
            <a:r>
              <a:rPr lang="en-US" dirty="0" smtClean="0"/>
              <a:t>LESS &amp; LESS=GOOD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36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404" y="496158"/>
            <a:ext cx="788528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br>
              <a:rPr lang="en-US" dirty="0" smtClean="0"/>
            </a:br>
            <a:r>
              <a:rPr lang="en-US" sz="4000" dirty="0" smtClean="0"/>
              <a:t>DETECTION </a:t>
            </a:r>
            <a:r>
              <a:rPr lang="en-US" sz="4000" dirty="0" err="1" smtClean="0"/>
              <a:t>inc</a:t>
            </a:r>
            <a:r>
              <a:rPr lang="en-US" sz="4000" dirty="0" smtClean="0"/>
              <a:t> examination techniques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20376"/>
            <a:ext cx="749808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Only acuity?</a:t>
            </a:r>
          </a:p>
          <a:p>
            <a:r>
              <a:rPr lang="en-US" dirty="0" smtClean="0"/>
              <a:t>Which chart[s]?</a:t>
            </a:r>
          </a:p>
          <a:p>
            <a:r>
              <a:rPr lang="en-US" b="1" dirty="0" err="1" smtClean="0"/>
              <a:t>Contrast?..which</a:t>
            </a:r>
            <a:r>
              <a:rPr lang="en-US" b="1" dirty="0" smtClean="0"/>
              <a:t> tests </a:t>
            </a:r>
            <a:r>
              <a:rPr lang="en-US" sz="2800" b="1" dirty="0" smtClean="0"/>
              <a:t>P-Robson, 3 </a:t>
            </a:r>
            <a:r>
              <a:rPr lang="en-US" sz="2800" b="1" dirty="0" err="1" smtClean="0"/>
              <a:t>cpm</a:t>
            </a:r>
            <a:r>
              <a:rPr lang="en-US" sz="2800" b="1" dirty="0" smtClean="0"/>
              <a:t>*, 10%*, </a:t>
            </a:r>
            <a:r>
              <a:rPr lang="en-US" sz="2800" b="1" dirty="0" err="1" smtClean="0"/>
              <a:t>Vistech</a:t>
            </a:r>
            <a:r>
              <a:rPr lang="en-US" sz="2800" b="1" dirty="0" smtClean="0"/>
              <a:t>?</a:t>
            </a:r>
            <a:endParaRPr lang="en-US" b="1" dirty="0" smtClean="0"/>
          </a:p>
          <a:p>
            <a:r>
              <a:rPr lang="en-US" dirty="0" smtClean="0"/>
              <a:t>Grating</a:t>
            </a:r>
            <a:r>
              <a:rPr lang="en-US" dirty="0"/>
              <a:t>? Sweep </a:t>
            </a:r>
            <a:r>
              <a:rPr lang="en-US" dirty="0" smtClean="0"/>
              <a:t>VEP?</a:t>
            </a:r>
          </a:p>
          <a:p>
            <a:r>
              <a:rPr lang="en-US" dirty="0"/>
              <a:t>Pediatric Vision </a:t>
            </a:r>
            <a:r>
              <a:rPr lang="en-US" dirty="0" smtClean="0"/>
              <a:t>Scanner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82296" indent="0">
              <a:buNone/>
            </a:pPr>
            <a:endParaRPr lang="en-US" sz="2400" i="1" dirty="0"/>
          </a:p>
          <a:p>
            <a:pPr marL="82296" indent="0">
              <a:buNone/>
            </a:pPr>
            <a:r>
              <a:rPr lang="en-US" sz="2400" i="1" dirty="0" smtClean="0"/>
              <a:t>*Thank you Jos </a:t>
            </a:r>
            <a:r>
              <a:rPr lang="en-US" sz="2400" i="1" dirty="0" err="1" smtClean="0"/>
              <a:t>Verbaken</a:t>
            </a:r>
            <a:r>
              <a:rPr lang="en-US" sz="2400" i="1" dirty="0" smtClean="0"/>
              <a:t> for enthusing me with your charts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08722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404" y="496158"/>
            <a:ext cx="5278513" cy="1143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Contrast?..which</a:t>
            </a:r>
            <a:r>
              <a:rPr lang="en-US" b="1" dirty="0"/>
              <a:t> tests </a:t>
            </a:r>
            <a:r>
              <a:rPr lang="en-US" sz="4400" b="1" dirty="0"/>
              <a:t>P-Robson, 3 </a:t>
            </a:r>
            <a:r>
              <a:rPr lang="en-US" sz="4400" b="1" dirty="0" err="1" smtClean="0"/>
              <a:t>cpm</a:t>
            </a:r>
            <a:r>
              <a:rPr lang="en-US" sz="4400" b="1" dirty="0" smtClean="0"/>
              <a:t>, </a:t>
            </a:r>
            <a:r>
              <a:rPr lang="en-US" sz="4400" b="1" dirty="0"/>
              <a:t>10</a:t>
            </a:r>
            <a:r>
              <a:rPr lang="en-US" sz="4400" b="1" dirty="0" smtClean="0"/>
              <a:t>%, </a:t>
            </a:r>
            <a:r>
              <a:rPr lang="en-US" sz="4400" b="1" dirty="0" err="1"/>
              <a:t>Vistech</a:t>
            </a:r>
            <a:r>
              <a:rPr lang="en-US" sz="4400" b="1" dirty="0"/>
              <a:t>?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20376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Late 1980’s:   </a:t>
            </a:r>
            <a:r>
              <a:rPr lang="en-US" sz="2400" dirty="0" err="1" smtClean="0">
                <a:latin typeface="Calibri"/>
                <a:cs typeface="Calibri"/>
              </a:rPr>
              <a:t>Vistech</a:t>
            </a:r>
            <a:r>
              <a:rPr lang="en-US" sz="2400" dirty="0" smtClean="0">
                <a:latin typeface="Calibri"/>
                <a:cs typeface="Calibri"/>
              </a:rPr>
              <a:t> : low frequency acuity [</a:t>
            </a:r>
            <a:r>
              <a:rPr lang="en-US" sz="2400" dirty="0" err="1" smtClean="0">
                <a:latin typeface="Calibri"/>
                <a:cs typeface="Calibri"/>
              </a:rPr>
              <a:t>eg</a:t>
            </a:r>
            <a:r>
              <a:rPr lang="en-US" sz="2400" dirty="0" smtClean="0">
                <a:latin typeface="Calibri"/>
                <a:cs typeface="Calibri"/>
              </a:rPr>
              <a:t> Melbourne Edge Test] improves before high frequency [regular]  acuity: MAKING A COMEBACK</a:t>
            </a:r>
            <a:r>
              <a:rPr lang="mr-IN" sz="2400" dirty="0" smtClean="0">
                <a:latin typeface="Calibri"/>
                <a:cs typeface="Calibri"/>
              </a:rPr>
              <a:t>…</a:t>
            </a:r>
            <a:r>
              <a:rPr lang="en-AU" sz="2400" dirty="0" smtClean="0">
                <a:latin typeface="Calibri"/>
                <a:cs typeface="Calibri"/>
              </a:rPr>
              <a:t>.</a:t>
            </a:r>
            <a:r>
              <a:rPr lang="en-AU" sz="2400" dirty="0" smtClean="0">
                <a:latin typeface="Calibri"/>
                <a:cs typeface="Calibri"/>
              </a:rPr>
              <a:t>.a core feature of many binocular treatments of amblyopia</a:t>
            </a:r>
          </a:p>
          <a:p>
            <a:r>
              <a:rPr lang="en-AU" sz="2400" dirty="0" smtClean="0">
                <a:latin typeface="Calibri"/>
                <a:cs typeface="Calibri"/>
              </a:rPr>
              <a:t> 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9" name="Picture 8" descr="vistech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25" y="3691405"/>
            <a:ext cx="4252680" cy="3170307"/>
          </a:xfrm>
          <a:prstGeom prst="rect">
            <a:avLst/>
          </a:prstGeom>
        </p:spPr>
      </p:pic>
      <p:pic>
        <p:nvPicPr>
          <p:cNvPr id="10" name="Picture 9" descr="MET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458" y="3987926"/>
            <a:ext cx="3238500" cy="2273300"/>
          </a:xfrm>
          <a:prstGeom prst="rect">
            <a:avLst/>
          </a:prstGeom>
        </p:spPr>
      </p:pic>
      <p:pic>
        <p:nvPicPr>
          <p:cNvPr id="4" name="Picture 3" descr="back to the futur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17" y="0"/>
            <a:ext cx="2817083" cy="156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96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404" y="496158"/>
            <a:ext cx="788528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Contrast</a:t>
            </a:r>
            <a:r>
              <a:rPr lang="en-US" b="1" dirty="0"/>
              <a:t> </a:t>
            </a:r>
            <a:r>
              <a:rPr lang="en-US" b="1" dirty="0" smtClean="0"/>
              <a:t>testing in amblyopia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20376"/>
            <a:ext cx="749808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Resurgence of interest in contrast defects in amblyopia with new Binocular Treatments of amblyopia</a:t>
            </a:r>
          </a:p>
          <a:p>
            <a:r>
              <a:rPr lang="en-US" sz="2800" b="1" dirty="0" smtClean="0"/>
              <a:t>‘Assessing binocular interaction in amblyopia and its clinical feasibility’</a:t>
            </a:r>
          </a:p>
          <a:p>
            <a:pPr marL="82296" indent="0">
              <a:buNone/>
            </a:pPr>
            <a:r>
              <a:rPr lang="en-US" sz="2800" dirty="0" smtClean="0"/>
              <a:t>Kwon</a:t>
            </a:r>
            <a:r>
              <a:rPr lang="mr-IN" sz="2800" dirty="0" smtClean="0"/>
              <a:t>…</a:t>
            </a:r>
            <a:r>
              <a:rPr lang="en-AU" sz="2800" dirty="0" smtClean="0"/>
              <a:t>Hunter..  [Boston]    </a:t>
            </a:r>
            <a:r>
              <a:rPr lang="en-AU" sz="2800" dirty="0" err="1" smtClean="0"/>
              <a:t>PLoS</a:t>
            </a:r>
            <a:r>
              <a:rPr lang="en-AU" sz="2800" dirty="0" smtClean="0"/>
              <a:t> One June 2014</a:t>
            </a:r>
          </a:p>
          <a:p>
            <a:r>
              <a:rPr lang="en-US" sz="2800" b="1" dirty="0"/>
              <a:t>Contrast in amblyopic </a:t>
            </a:r>
            <a:r>
              <a:rPr lang="en-US" sz="2800" b="1" dirty="0" smtClean="0"/>
              <a:t>typically </a:t>
            </a:r>
            <a:r>
              <a:rPr lang="en-US" sz="2800" b="1" dirty="0"/>
              <a:t>only 20%</a:t>
            </a:r>
          </a:p>
          <a:p>
            <a:pPr marL="82296" indent="0">
              <a:buNone/>
            </a:pPr>
            <a:r>
              <a:rPr lang="en-US" sz="2800" b="1" dirty="0"/>
              <a:t>o</a:t>
            </a:r>
            <a:r>
              <a:rPr lang="en-US" sz="2800" b="1" dirty="0" smtClean="0"/>
              <a:t>f  </a:t>
            </a:r>
            <a:r>
              <a:rPr lang="en-US" sz="2800" b="1" dirty="0"/>
              <a:t>‘normal’ eye </a:t>
            </a:r>
            <a:r>
              <a:rPr lang="en-US" sz="2800" b="1" dirty="0" smtClean="0"/>
              <a:t> - a </a:t>
            </a:r>
            <a:r>
              <a:rPr lang="en-US" sz="2800" b="1" dirty="0"/>
              <a:t>useful </a:t>
            </a:r>
            <a:r>
              <a:rPr lang="en-US" sz="2800" b="1" dirty="0" smtClean="0"/>
              <a:t>parameter </a:t>
            </a:r>
            <a:endParaRPr lang="en-US" sz="2800" b="1" dirty="0"/>
          </a:p>
          <a:p>
            <a:endParaRPr lang="en-AU" sz="2800" b="1" dirty="0" smtClean="0"/>
          </a:p>
          <a:p>
            <a:pPr marL="82296" indent="0">
              <a:buNone/>
            </a:pPr>
            <a:endParaRPr lang="en-US" sz="2800" b="1" dirty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227660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404" y="53118"/>
            <a:ext cx="7885284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Pediatric Vision Scanner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55816"/>
            <a:ext cx="7498080" cy="524220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AU" dirty="0" smtClean="0"/>
              <a:t>Previous screeners aimed to detect risk factors for strabismus / amblyopia</a:t>
            </a:r>
          </a:p>
          <a:p>
            <a:pPr marL="82296" indent="0">
              <a:buNone/>
            </a:pPr>
            <a:endParaRPr lang="en-AU" dirty="0" smtClean="0"/>
          </a:p>
          <a:p>
            <a:pPr marL="82296" indent="0">
              <a:buNone/>
            </a:pPr>
            <a:r>
              <a:rPr lang="en-AU" dirty="0" smtClean="0"/>
              <a:t>PVS is the first screener that detects amblyopia and strabismus directly </a:t>
            </a:r>
          </a:p>
          <a:p>
            <a:pPr marL="82296" indent="0">
              <a:buNone/>
            </a:pPr>
            <a:endParaRPr lang="en-AU" dirty="0" smtClean="0"/>
          </a:p>
          <a:p>
            <a:pPr marL="82296" indent="0">
              <a:buNone/>
            </a:pPr>
            <a:r>
              <a:rPr lang="en-AU" dirty="0" smtClean="0"/>
              <a:t>Looking for investors to take it to market</a:t>
            </a:r>
          </a:p>
        </p:txBody>
      </p:sp>
    </p:spTree>
    <p:extLst>
      <p:ext uri="{BB962C8B-B14F-4D97-AF65-F5344CB8AC3E}">
        <p14:creationId xmlns:p14="http://schemas.microsoft.com/office/powerpoint/2010/main" val="1771523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404" y="53118"/>
            <a:ext cx="7885284" cy="11430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Pediatric Vision Scanner</a:t>
            </a:r>
            <a:br>
              <a:rPr lang="en-US" sz="4400" b="1" dirty="0" smtClean="0"/>
            </a:br>
            <a:r>
              <a:rPr lang="en-US" sz="4000" dirty="0" smtClean="0"/>
              <a:t>Boston Children’s &amp; Johns Hopkins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55816"/>
            <a:ext cx="7498080" cy="1978439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AU" dirty="0" smtClean="0"/>
              <a:t>Looks @ the birefringence pattern of the orientation of the </a:t>
            </a:r>
            <a:r>
              <a:rPr lang="en-AU" dirty="0" smtClean="0"/>
              <a:t>[</a:t>
            </a:r>
            <a:r>
              <a:rPr lang="en-AU" dirty="0" err="1" smtClean="0"/>
              <a:t>Henle</a:t>
            </a:r>
            <a:r>
              <a:rPr lang="en-AU" dirty="0" smtClean="0"/>
              <a:t>] nerve </a:t>
            </a:r>
            <a:r>
              <a:rPr lang="en-AU" dirty="0" smtClean="0"/>
              <a:t>fibre layer around the macula</a:t>
            </a:r>
          </a:p>
          <a:p>
            <a:pPr marL="82296" indent="0">
              <a:buNone/>
            </a:pPr>
            <a:endParaRPr lang="en-US" dirty="0" smtClean="0"/>
          </a:p>
        </p:txBody>
      </p:sp>
      <p:pic>
        <p:nvPicPr>
          <p:cNvPr id="4" name="Picture 3" descr="PVS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134"/>
            <a:ext cx="91313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80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Pediatric Vision Scanner</a:t>
            </a:r>
            <a:endParaRPr lang="en-US" dirty="0"/>
          </a:p>
        </p:txBody>
      </p:sp>
      <p:pic>
        <p:nvPicPr>
          <p:cNvPr id="4" name="Content Placeholder 3" descr="PVS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988" b="-609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8947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r>
              <a:rPr lang="mr-IN" dirty="0" smtClean="0"/>
              <a:t>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dirty="0" smtClean="0"/>
              <a:t>Aimed at the optometrist who:</a:t>
            </a:r>
          </a:p>
          <a:p>
            <a:r>
              <a:rPr lang="en-US" dirty="0" smtClean="0"/>
              <a:t> Already sees some kids</a:t>
            </a:r>
          </a:p>
          <a:p>
            <a:pPr marL="82296" indent="0">
              <a:buNone/>
            </a:pPr>
            <a:r>
              <a:rPr lang="en-US" dirty="0" smtClean="0"/>
              <a:t>Knows how difficult it is :</a:t>
            </a:r>
          </a:p>
          <a:p>
            <a:r>
              <a:rPr lang="mr-IN" dirty="0" smtClean="0"/>
              <a:t>…</a:t>
            </a:r>
            <a:r>
              <a:rPr lang="en-AU" dirty="0" smtClean="0"/>
              <a:t> </a:t>
            </a:r>
            <a:r>
              <a:rPr lang="en-US" dirty="0" smtClean="0"/>
              <a:t>to get a reliable acuity</a:t>
            </a:r>
          </a:p>
          <a:p>
            <a:r>
              <a:rPr lang="mr-IN" dirty="0" smtClean="0"/>
              <a:t>…</a:t>
            </a:r>
            <a:r>
              <a:rPr lang="en-AU" dirty="0" smtClean="0"/>
              <a:t> a reliable objective refraction</a:t>
            </a:r>
          </a:p>
          <a:p>
            <a:r>
              <a:rPr lang="mr-IN" dirty="0" smtClean="0"/>
              <a:t>…</a:t>
            </a:r>
            <a:r>
              <a:rPr lang="en-AU" dirty="0" smtClean="0"/>
              <a:t> a fundus exam</a:t>
            </a:r>
          </a:p>
          <a:p>
            <a:r>
              <a:rPr lang="en-AU" dirty="0" smtClean="0"/>
              <a:t>... to persuade parents to apply treatments that the child doesn’t want to cooperate with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63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Pediatric Vision Scanner</a:t>
            </a:r>
            <a:endParaRPr lang="en-US" dirty="0"/>
          </a:p>
        </p:txBody>
      </p:sp>
      <p:pic>
        <p:nvPicPr>
          <p:cNvPr id="4" name="Content Placeholder 3" descr="pvs2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6" b="69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0653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DETECTION </a:t>
            </a:r>
            <a:r>
              <a:rPr lang="en-US" dirty="0" err="1"/>
              <a:t>inc</a:t>
            </a:r>
            <a:r>
              <a:rPr lang="en-US" dirty="0"/>
              <a:t> examination techniques</a:t>
            </a:r>
          </a:p>
          <a:p>
            <a:r>
              <a:rPr lang="en-US" b="1" dirty="0" smtClean="0"/>
              <a:t>ASSOCIATED FINDINGS</a:t>
            </a:r>
          </a:p>
          <a:p>
            <a:r>
              <a:rPr lang="en-US" dirty="0" smtClean="0"/>
              <a:t>TREATMENTS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71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OVERVIEW:  </a:t>
            </a:r>
            <a:br>
              <a:rPr lang="en-US" dirty="0" smtClean="0"/>
            </a:br>
            <a:r>
              <a:rPr lang="en-US" dirty="0" smtClean="0"/>
              <a:t>7 ASSOCIATED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79448"/>
            <a:ext cx="749808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Abnormal macular / </a:t>
            </a:r>
            <a:r>
              <a:rPr lang="en-US" b="1" dirty="0" err="1" smtClean="0"/>
              <a:t>submacular</a:t>
            </a:r>
            <a:r>
              <a:rPr lang="en-US" b="1" dirty="0" smtClean="0"/>
              <a:t> choroidal  thickness on OCT</a:t>
            </a:r>
            <a:endParaRPr lang="en-US" b="1" dirty="0"/>
          </a:p>
          <a:p>
            <a:r>
              <a:rPr lang="en-US" dirty="0"/>
              <a:t>O</a:t>
            </a:r>
            <a:r>
              <a:rPr lang="en-US" dirty="0" smtClean="0"/>
              <a:t>ptic </a:t>
            </a:r>
            <a:r>
              <a:rPr lang="en-US" dirty="0"/>
              <a:t>disc </a:t>
            </a:r>
            <a:r>
              <a:rPr lang="en-US" dirty="0" err="1"/>
              <a:t>dysversion</a:t>
            </a:r>
            <a:endParaRPr lang="en-US" dirty="0"/>
          </a:p>
          <a:p>
            <a:r>
              <a:rPr lang="en-US" dirty="0"/>
              <a:t>O</a:t>
            </a:r>
            <a:r>
              <a:rPr lang="en-US" dirty="0" smtClean="0"/>
              <a:t>ptic </a:t>
            </a:r>
            <a:r>
              <a:rPr lang="en-US" dirty="0"/>
              <a:t>nerve hypoplasia </a:t>
            </a:r>
            <a:endParaRPr lang="en-US" dirty="0" smtClean="0"/>
          </a:p>
          <a:p>
            <a:r>
              <a:rPr lang="en-US" dirty="0"/>
              <a:t>G</a:t>
            </a:r>
            <a:r>
              <a:rPr lang="en-US" dirty="0" smtClean="0"/>
              <a:t>aze instability</a:t>
            </a:r>
          </a:p>
          <a:p>
            <a:r>
              <a:rPr lang="en-US" dirty="0" smtClean="0"/>
              <a:t>Fine motor </a:t>
            </a:r>
            <a:r>
              <a:rPr lang="en-US" dirty="0"/>
              <a:t>skill </a:t>
            </a:r>
            <a:r>
              <a:rPr lang="en-US" dirty="0" smtClean="0"/>
              <a:t>deficits</a:t>
            </a:r>
          </a:p>
          <a:p>
            <a:r>
              <a:rPr lang="en-US" dirty="0" err="1" smtClean="0"/>
              <a:t>Abn</a:t>
            </a:r>
            <a:r>
              <a:rPr lang="en-US" dirty="0" smtClean="0"/>
              <a:t> saccades [initiation &amp; execution} </a:t>
            </a:r>
          </a:p>
          <a:p>
            <a:r>
              <a:rPr lang="en-US" dirty="0" smtClean="0"/>
              <a:t>Reduced maximum reading speed </a:t>
            </a:r>
          </a:p>
          <a:p>
            <a:pPr marL="0" indent="0">
              <a:buNone/>
            </a:pPr>
            <a:r>
              <a:rPr lang="mr-IN" dirty="0" smtClean="0"/>
              <a:t>…</a:t>
            </a:r>
            <a:r>
              <a:rPr lang="en-AU" dirty="0" smtClean="0"/>
              <a:t>..</a:t>
            </a:r>
            <a:r>
              <a:rPr lang="en-US" dirty="0" smtClean="0"/>
              <a:t>have </a:t>
            </a:r>
            <a:r>
              <a:rPr lang="en-US" dirty="0"/>
              <a:t>all </a:t>
            </a:r>
            <a:r>
              <a:rPr lang="en-US" dirty="0" smtClean="0"/>
              <a:t>been described </a:t>
            </a:r>
            <a:r>
              <a:rPr lang="en-US" dirty="0"/>
              <a:t>in subsets of patients with amblyopia.</a:t>
            </a:r>
          </a:p>
        </p:txBody>
      </p:sp>
    </p:spTree>
    <p:extLst>
      <p:ext uri="{BB962C8B-B14F-4D97-AF65-F5344CB8AC3E}">
        <p14:creationId xmlns:p14="http://schemas.microsoft.com/office/powerpoint/2010/main" val="163618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libri"/>
                <a:cs typeface="Calibri"/>
              </a:rPr>
              <a:t>ASSOCIATED  FINDINGS 1</a:t>
            </a:r>
            <a:br>
              <a:rPr lang="en-US" b="1" dirty="0" smtClean="0">
                <a:latin typeface="Calibri"/>
                <a:cs typeface="Calibri"/>
              </a:rPr>
            </a:br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Content Placeholder 3" descr="AMBLYOPIA LANDA OC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8" b="36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5069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Amblyopia and Foveal </a:t>
            </a:r>
            <a:r>
              <a:rPr lang="en-US" b="1" dirty="0" smtClean="0"/>
              <a:t>Thickness  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Landa, </a:t>
            </a:r>
            <a:r>
              <a:rPr lang="en-US" sz="2700" dirty="0" err="1" smtClean="0"/>
              <a:t>Rumelt</a:t>
            </a:r>
            <a:r>
              <a:rPr lang="en-US" sz="2700" dirty="0" smtClean="0"/>
              <a:t>, Yahalom, Wong &amp; Kowal 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700" dirty="0" smtClean="0"/>
              <a:t>2012    </a:t>
            </a: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61304"/>
            <a:ext cx="749808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foveal thickness in </a:t>
            </a:r>
            <a:r>
              <a:rPr lang="en-US" dirty="0" smtClean="0"/>
              <a:t>amblyopic </a:t>
            </a:r>
            <a:r>
              <a:rPr lang="en-US" dirty="0"/>
              <a:t>eyes was 201±42 </a:t>
            </a:r>
            <a:r>
              <a:rPr lang="en-US" dirty="0" err="1"/>
              <a:t>μm</a:t>
            </a:r>
            <a:r>
              <a:rPr lang="en-US" dirty="0"/>
              <a:t> </a:t>
            </a:r>
            <a:r>
              <a:rPr lang="mr-IN" dirty="0" smtClean="0"/>
              <a:t>…</a:t>
            </a:r>
            <a:r>
              <a:rPr lang="en-AU" dirty="0" smtClean="0"/>
              <a:t>.</a:t>
            </a:r>
            <a:r>
              <a:rPr lang="en-US" dirty="0" smtClean="0"/>
              <a:t> </a:t>
            </a:r>
            <a:r>
              <a:rPr lang="en-US" dirty="0"/>
              <a:t>and in the normal fellow eyes 174±27 </a:t>
            </a:r>
            <a:r>
              <a:rPr lang="en-US" dirty="0" err="1"/>
              <a:t>μm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fovea was statistically thicker in the amblyopic eyes of whatever cause than in the normal fellow eye (p=</a:t>
            </a:r>
            <a:r>
              <a:rPr lang="en-US" b="1" dirty="0" smtClean="0"/>
              <a:t>0.011)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foveal thickness in eyes with </a:t>
            </a:r>
            <a:r>
              <a:rPr lang="en-US" sz="2800" dirty="0" err="1"/>
              <a:t>anisometropic</a:t>
            </a:r>
            <a:r>
              <a:rPr lang="en-US" sz="2800" dirty="0"/>
              <a:t> amblyopia (n=10) was 194±45 </a:t>
            </a:r>
            <a:r>
              <a:rPr lang="en-US" sz="2800" dirty="0" err="1"/>
              <a:t>μm</a:t>
            </a:r>
            <a:r>
              <a:rPr lang="en-US" sz="2800" dirty="0"/>
              <a:t> and in the fellow eyes of the same patients 167±23 </a:t>
            </a:r>
            <a:r>
              <a:rPr lang="en-US" sz="2800" dirty="0" err="1"/>
              <a:t>μm</a:t>
            </a:r>
            <a:r>
              <a:rPr lang="en-US" sz="2800" dirty="0"/>
              <a:t> (p=</a:t>
            </a:r>
            <a:r>
              <a:rPr lang="en-US" sz="2800" dirty="0" smtClean="0"/>
              <a:t>0.059)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foveal thickness in eyes with </a:t>
            </a:r>
            <a:r>
              <a:rPr lang="en-US" sz="2800" dirty="0" err="1"/>
              <a:t>strabismic</a:t>
            </a:r>
            <a:r>
              <a:rPr lang="en-US" sz="2800" dirty="0"/>
              <a:t> amblyopia (n=9) was 210±39 </a:t>
            </a:r>
            <a:r>
              <a:rPr lang="en-US" sz="2800" dirty="0" err="1"/>
              <a:t>μm</a:t>
            </a:r>
            <a:r>
              <a:rPr lang="en-US" sz="2800" dirty="0"/>
              <a:t> and in the fellow eyes of the same patients 181± 30 </a:t>
            </a:r>
            <a:r>
              <a:rPr lang="en-US" sz="2800" dirty="0" err="1"/>
              <a:t>μm</a:t>
            </a:r>
            <a:r>
              <a:rPr lang="en-US" sz="2800" dirty="0"/>
              <a:t> (p=</a:t>
            </a:r>
            <a:r>
              <a:rPr lang="en-US" sz="2800" dirty="0" smtClean="0"/>
              <a:t>0.070)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781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Amblyopia and Foveal </a:t>
            </a:r>
            <a:r>
              <a:rPr lang="en-US" b="1" dirty="0" smtClean="0"/>
              <a:t>Thickness  2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Landa, </a:t>
            </a:r>
            <a:r>
              <a:rPr lang="en-US" sz="2700" dirty="0" err="1" smtClean="0"/>
              <a:t>Rumelt</a:t>
            </a:r>
            <a:r>
              <a:rPr lang="en-US" sz="2700" dirty="0" smtClean="0"/>
              <a:t>, Yahalom, Wong &amp; Kowal 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700" dirty="0" smtClean="0"/>
              <a:t>2012    </a:t>
            </a: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008984"/>
            <a:ext cx="7498080" cy="4800600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/>
              <a:t>8</a:t>
            </a:r>
            <a:r>
              <a:rPr lang="en-US" sz="4400" dirty="0" smtClean="0"/>
              <a:t>/19 (</a:t>
            </a:r>
            <a:r>
              <a:rPr lang="en-US" sz="4400" dirty="0"/>
              <a:t>42%) </a:t>
            </a:r>
            <a:r>
              <a:rPr lang="en-US" sz="4400" dirty="0" smtClean="0"/>
              <a:t>patients </a:t>
            </a:r>
            <a:r>
              <a:rPr lang="en-US" sz="4400" dirty="0"/>
              <a:t>experienced improvement in BCVA after </a:t>
            </a:r>
            <a:r>
              <a:rPr lang="en-US" sz="4400" dirty="0" smtClean="0"/>
              <a:t>occlusion. </a:t>
            </a:r>
          </a:p>
          <a:p>
            <a:r>
              <a:rPr lang="en-US" sz="4400" dirty="0" smtClean="0"/>
              <a:t>10/19: anisometropia. 6/10 improved acuity with occlusion.</a:t>
            </a:r>
          </a:p>
          <a:p>
            <a:r>
              <a:rPr lang="en-US" sz="4400" dirty="0" smtClean="0"/>
              <a:t>9/19 strabismus: 2/9 improved acuity with  occlusion. </a:t>
            </a:r>
          </a:p>
          <a:p>
            <a:r>
              <a:rPr lang="en-US" sz="4400" b="1" dirty="0" smtClean="0"/>
              <a:t>The </a:t>
            </a:r>
            <a:r>
              <a:rPr lang="en-US" sz="4400" b="1" dirty="0"/>
              <a:t>foveal thickness in the patients who showed no improvement in BCVA after treatment was 216±41 </a:t>
            </a:r>
            <a:r>
              <a:rPr lang="en-US" sz="4400" b="1" dirty="0" err="1"/>
              <a:t>μm</a:t>
            </a:r>
            <a:r>
              <a:rPr lang="en-US" sz="4400" b="1" dirty="0"/>
              <a:t> </a:t>
            </a:r>
            <a:r>
              <a:rPr lang="en-US" sz="4400" b="1" dirty="0" smtClean="0"/>
              <a:t>, fellow </a:t>
            </a:r>
            <a:r>
              <a:rPr lang="en-US" sz="4400" b="1" dirty="0"/>
              <a:t>eyes 176±31 </a:t>
            </a:r>
            <a:r>
              <a:rPr lang="en-US" sz="4400" b="1" dirty="0" err="1"/>
              <a:t>μm</a:t>
            </a:r>
            <a:r>
              <a:rPr lang="en-US" sz="4400" b="1" dirty="0"/>
              <a:t> (p=</a:t>
            </a:r>
            <a:r>
              <a:rPr lang="en-US" sz="4400" b="1" dirty="0" smtClean="0"/>
              <a:t>0.016). </a:t>
            </a:r>
          </a:p>
          <a:p>
            <a:r>
              <a:rPr lang="en-US" sz="4400" b="1" dirty="0" smtClean="0"/>
              <a:t>In </a:t>
            </a:r>
            <a:r>
              <a:rPr lang="en-US" sz="4400" b="1" dirty="0"/>
              <a:t>those who showed improvement, the foveal thickness in the amblyopic eyes was 181±36 </a:t>
            </a:r>
            <a:r>
              <a:rPr lang="en-US" sz="4400" b="1" dirty="0" err="1"/>
              <a:t>μm</a:t>
            </a:r>
            <a:r>
              <a:rPr lang="en-US" sz="4400" b="1" dirty="0"/>
              <a:t> </a:t>
            </a:r>
            <a:r>
              <a:rPr lang="en-US" sz="4400" b="1" dirty="0" smtClean="0"/>
              <a:t>, fellow </a:t>
            </a:r>
            <a:r>
              <a:rPr lang="en-US" sz="4400" b="1" dirty="0"/>
              <a:t>eyes 171±21 </a:t>
            </a:r>
            <a:r>
              <a:rPr lang="en-US" sz="4400" b="1" dirty="0" err="1"/>
              <a:t>μm</a:t>
            </a:r>
            <a:r>
              <a:rPr lang="en-US" sz="4400" b="1" dirty="0"/>
              <a:t> </a:t>
            </a:r>
            <a:endParaRPr lang="en-US" sz="4400" b="1" dirty="0" smtClean="0"/>
          </a:p>
          <a:p>
            <a:r>
              <a:rPr lang="en-US" sz="4400" b="1" dirty="0" smtClean="0"/>
              <a:t>SUGGESTION: the subgroup of [mostly </a:t>
            </a:r>
            <a:r>
              <a:rPr lang="en-US" sz="4400" b="1" dirty="0" err="1" smtClean="0"/>
              <a:t>anisometropic</a:t>
            </a:r>
            <a:r>
              <a:rPr lang="en-US" sz="4400" b="1" dirty="0" smtClean="0"/>
              <a:t>] </a:t>
            </a:r>
            <a:r>
              <a:rPr lang="en-US" sz="4400" b="1" dirty="0" err="1" smtClean="0"/>
              <a:t>amblyopes</a:t>
            </a:r>
            <a:r>
              <a:rPr lang="en-US" sz="4400" b="1" dirty="0" smtClean="0"/>
              <a:t> that had thicker </a:t>
            </a:r>
            <a:r>
              <a:rPr lang="en-US" sz="4400" b="1" dirty="0" err="1" smtClean="0"/>
              <a:t>foveas</a:t>
            </a:r>
            <a:r>
              <a:rPr lang="en-US" sz="4400" b="1" dirty="0" smtClean="0"/>
              <a:t> did less well with amblyopia Rx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9763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48139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OVERVIEW:    ASSOCIATED FINDINGS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Abnormal macular thickness</a:t>
            </a:r>
            <a:br>
              <a:rPr lang="en-US" dirty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234" y="1600200"/>
            <a:ext cx="8021765" cy="4525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Bayhan</a:t>
            </a:r>
            <a:r>
              <a:rPr lang="en-US" sz="2800" dirty="0" smtClean="0"/>
              <a:t> et al</a:t>
            </a:r>
          </a:p>
          <a:p>
            <a:r>
              <a:rPr lang="en-US" dirty="0" smtClean="0"/>
              <a:t>Effect of amblyopia treatment on choroidal thickness in children with </a:t>
            </a:r>
            <a:r>
              <a:rPr lang="en-US" dirty="0" err="1" smtClean="0"/>
              <a:t>anisohyperopic</a:t>
            </a:r>
            <a:r>
              <a:rPr lang="en-US" dirty="0" smtClean="0"/>
              <a:t> amblyopia</a:t>
            </a:r>
            <a:endParaRPr lang="en-US" dirty="0"/>
          </a:p>
          <a:p>
            <a:r>
              <a:rPr lang="en-US" sz="2800" dirty="0" err="1" smtClean="0"/>
              <a:t>Curr</a:t>
            </a:r>
            <a:r>
              <a:rPr lang="en-US" sz="2800" dirty="0" smtClean="0"/>
              <a:t> Eye Res   Sept 2017</a:t>
            </a:r>
          </a:p>
          <a:p>
            <a:r>
              <a:rPr lang="en-US" dirty="0" err="1" smtClean="0"/>
              <a:t>Subfoveal</a:t>
            </a:r>
            <a:r>
              <a:rPr lang="en-US" dirty="0" smtClean="0"/>
              <a:t> choroidal thickness abnormalities partly regress with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74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OVERVIEW:    ASSOCIATED  </a:t>
            </a:r>
            <a:r>
              <a:rPr lang="en-US" sz="2700" dirty="0"/>
              <a:t>FINDINGS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dirty="0"/>
              <a:t>Abnormal macular thickness</a:t>
            </a:r>
            <a:br>
              <a:rPr lang="en-US" dirty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170" y="1600200"/>
            <a:ext cx="8080830" cy="4525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Comez</a:t>
            </a:r>
            <a:r>
              <a:rPr lang="en-US" sz="2800" dirty="0" smtClean="0"/>
              <a:t>  et alii</a:t>
            </a:r>
          </a:p>
          <a:p>
            <a:r>
              <a:rPr lang="en-US" dirty="0" smtClean="0"/>
              <a:t>Retina &amp; optic disc characteristics in amblyopic &amp; non-amblyopic eyes with </a:t>
            </a:r>
            <a:r>
              <a:rPr lang="en-US" dirty="0" err="1" smtClean="0"/>
              <a:t>aniso</a:t>
            </a:r>
            <a:r>
              <a:rPr lang="en-US" dirty="0" smtClean="0"/>
              <a:t>- hyperopia / -myopia</a:t>
            </a:r>
          </a:p>
          <a:p>
            <a:r>
              <a:rPr lang="en-US" sz="2800" dirty="0" smtClean="0"/>
              <a:t>Turk J </a:t>
            </a:r>
            <a:r>
              <a:rPr lang="en-US" sz="2800" dirty="0" err="1" smtClean="0"/>
              <a:t>Ophthalmol</a:t>
            </a:r>
            <a:r>
              <a:rPr lang="en-US" sz="2800" dirty="0" smtClean="0"/>
              <a:t>   Jan 2017</a:t>
            </a:r>
          </a:p>
          <a:p>
            <a:r>
              <a:rPr lang="en-US" dirty="0" smtClean="0"/>
              <a:t>No significant abnormality of RNFL, macula or disc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411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OVERVIEW:    ASSOCIATED </a:t>
            </a:r>
            <a:r>
              <a:rPr lang="en-US" sz="2700" dirty="0"/>
              <a:t>FINDINGS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dirty="0"/>
              <a:t>Abnormal macular thickness</a:t>
            </a:r>
            <a:br>
              <a:rPr lang="en-US" dirty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234" y="1600200"/>
            <a:ext cx="8021765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Chen et alii</a:t>
            </a:r>
          </a:p>
          <a:p>
            <a:r>
              <a:rPr lang="en-US" dirty="0" smtClean="0"/>
              <a:t>Thickness of retinal layers </a:t>
            </a:r>
            <a:r>
              <a:rPr lang="mr-IN" dirty="0" smtClean="0"/>
              <a:t>…</a:t>
            </a:r>
            <a:r>
              <a:rPr lang="en-AU" dirty="0" smtClean="0"/>
              <a:t> </a:t>
            </a:r>
            <a:r>
              <a:rPr lang="en-US" dirty="0" err="1" smtClean="0"/>
              <a:t>anisometropic</a:t>
            </a:r>
            <a:r>
              <a:rPr lang="en-US" dirty="0" smtClean="0"/>
              <a:t> amblyopia</a:t>
            </a:r>
          </a:p>
          <a:p>
            <a:r>
              <a:rPr lang="en-US" sz="2800" dirty="0" err="1" smtClean="0"/>
              <a:t>PLoS</a:t>
            </a:r>
            <a:r>
              <a:rPr lang="en-US" sz="2800" dirty="0" smtClean="0"/>
              <a:t> One  March 2017</a:t>
            </a:r>
          </a:p>
          <a:p>
            <a:r>
              <a:rPr lang="en-US" dirty="0" smtClean="0"/>
              <a:t>SD-OCT ..marginal differences in some foveal layers at peripheral locations.. differences scattered .. represented no identifiable 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87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OVERVIEW:    ASSOCIATED FINDINGS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dirty="0"/>
              <a:t>Abnormal macular thickness</a:t>
            </a:r>
            <a:br>
              <a:rPr lang="en-US" dirty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130" y="1600200"/>
            <a:ext cx="7888869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Singh et alii</a:t>
            </a:r>
          </a:p>
          <a:p>
            <a:r>
              <a:rPr lang="en-US" dirty="0" smtClean="0"/>
              <a:t>Measurements of </a:t>
            </a:r>
            <a:r>
              <a:rPr lang="en-US" dirty="0" err="1" smtClean="0"/>
              <a:t>peripapillary</a:t>
            </a:r>
            <a:r>
              <a:rPr lang="en-US" dirty="0" smtClean="0"/>
              <a:t> RNFL thickness and macular thickness</a:t>
            </a:r>
            <a:r>
              <a:rPr lang="mr-IN" dirty="0" smtClean="0"/>
              <a:t>…</a:t>
            </a:r>
            <a:endParaRPr lang="en-AU" dirty="0" smtClean="0"/>
          </a:p>
          <a:p>
            <a:r>
              <a:rPr lang="en-AU" sz="2800" dirty="0" err="1" smtClean="0"/>
              <a:t>Clin</a:t>
            </a:r>
            <a:r>
              <a:rPr lang="en-AU" sz="2800" dirty="0" smtClean="0"/>
              <a:t> </a:t>
            </a:r>
            <a:r>
              <a:rPr lang="en-AU" sz="2800" dirty="0" err="1" smtClean="0"/>
              <a:t>Ophthal</a:t>
            </a:r>
            <a:r>
              <a:rPr lang="en-AU" sz="2800" dirty="0" smtClean="0"/>
              <a:t>  Feb 2017</a:t>
            </a:r>
          </a:p>
          <a:p>
            <a:r>
              <a:rPr lang="en-AU" dirty="0" smtClean="0"/>
              <a:t>No significant difference in central macular thickness &amp; </a:t>
            </a:r>
            <a:r>
              <a:rPr lang="en-AU" dirty="0" err="1" smtClean="0"/>
              <a:t>peripapillary</a:t>
            </a:r>
            <a:r>
              <a:rPr lang="en-AU" dirty="0" smtClean="0"/>
              <a:t> RNFL thickness </a:t>
            </a:r>
            <a:r>
              <a:rPr lang="mr-IN" dirty="0" smtClean="0"/>
              <a:t>…</a:t>
            </a:r>
            <a:r>
              <a:rPr lang="en-AU" dirty="0" smtClean="0"/>
              <a:t> inf quadrant RNFL thicker in </a:t>
            </a:r>
            <a:r>
              <a:rPr lang="en-AU" dirty="0" err="1" smtClean="0"/>
              <a:t>anisohyperopia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7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145568"/>
            <a:ext cx="8229600" cy="1143000"/>
          </a:xfrm>
        </p:spPr>
        <p:txBody>
          <a:bodyPr/>
          <a:lstStyle/>
          <a:p>
            <a:r>
              <a:rPr lang="en-US" dirty="0" smtClean="0"/>
              <a:t>Where </a:t>
            </a:r>
            <a:r>
              <a:rPr lang="en-AU" dirty="0" smtClean="0"/>
              <a:t>have we come from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/>
                <a:cs typeface="Calibri"/>
              </a:rPr>
              <a:t>The </a:t>
            </a:r>
            <a:r>
              <a:rPr lang="en-US" sz="3200" dirty="0" smtClean="0">
                <a:latin typeface="Calibri"/>
                <a:cs typeface="Calibri"/>
              </a:rPr>
              <a:t>17</a:t>
            </a:r>
            <a:r>
              <a:rPr lang="en-US" sz="3200" baseline="30000" dirty="0" smtClean="0">
                <a:latin typeface="Calibri"/>
                <a:cs typeface="Calibri"/>
              </a:rPr>
              <a:t>th</a:t>
            </a:r>
            <a:r>
              <a:rPr lang="en-US" sz="3200" dirty="0" smtClean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century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libri"/>
                <a:cs typeface="Calibri"/>
              </a:rPr>
              <a:t>Late 19</a:t>
            </a:r>
            <a:r>
              <a:rPr lang="en-US" sz="3200" baseline="30000" dirty="0" smtClean="0">
                <a:latin typeface="Calibri"/>
                <a:cs typeface="Calibri"/>
              </a:rPr>
              <a:t>th</a:t>
            </a:r>
            <a:r>
              <a:rPr lang="en-US" sz="3200" dirty="0" smtClean="0">
                <a:latin typeface="Calibri"/>
                <a:cs typeface="Calibri"/>
              </a:rPr>
              <a:t> century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Erasmus Darwin [Charles Darwin’s grandfather],  ophthalmologist, introduces occlusion therapy for amblyopia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AU" sz="3600" dirty="0" smtClean="0"/>
              <a:t>First recorded case of over-treatment of amblyopia with atropine causing occlusion amblyopia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0720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OVERVIEW:    ASSOCIATED FINDINGS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dirty="0"/>
              <a:t>Abnormal macular thickness</a:t>
            </a:r>
            <a:br>
              <a:rPr lang="en-US" dirty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Liu et alii</a:t>
            </a:r>
          </a:p>
          <a:p>
            <a:r>
              <a:rPr lang="en-US" dirty="0" smtClean="0"/>
              <a:t>Meta analysis of choroidal thickness</a:t>
            </a:r>
            <a:r>
              <a:rPr lang="mr-IN" dirty="0" smtClean="0"/>
              <a:t>…</a:t>
            </a:r>
            <a:endParaRPr lang="en-AU" dirty="0" smtClean="0"/>
          </a:p>
          <a:p>
            <a:r>
              <a:rPr lang="en-AU" sz="2800" dirty="0" smtClean="0"/>
              <a:t>J </a:t>
            </a:r>
            <a:r>
              <a:rPr lang="en-AU" sz="2800" dirty="0" err="1" smtClean="0"/>
              <a:t>Ophthal</a:t>
            </a:r>
            <a:r>
              <a:rPr lang="en-AU" sz="2800" dirty="0" smtClean="0"/>
              <a:t>  2017</a:t>
            </a:r>
          </a:p>
          <a:p>
            <a:r>
              <a:rPr lang="en-AU" dirty="0" smtClean="0"/>
              <a:t>Increased </a:t>
            </a:r>
            <a:r>
              <a:rPr lang="en-AU" dirty="0" err="1" smtClean="0"/>
              <a:t>subfoveal</a:t>
            </a:r>
            <a:r>
              <a:rPr lang="en-AU" dirty="0" smtClean="0"/>
              <a:t> choroidal thickness in amblyopic eyes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939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OVERVIEW:    ASSOCIATED FINDINGS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Abnormal macular thickness</a:t>
            </a:r>
            <a:br>
              <a:rPr lang="en-US" dirty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Kasem</a:t>
            </a:r>
            <a:r>
              <a:rPr lang="en-US" sz="2800" dirty="0" smtClean="0"/>
              <a:t> et al</a:t>
            </a:r>
          </a:p>
          <a:p>
            <a:r>
              <a:rPr lang="en-US" dirty="0" smtClean="0"/>
              <a:t>Changes in macular parameters</a:t>
            </a:r>
            <a:r>
              <a:rPr lang="mr-IN" dirty="0" smtClean="0"/>
              <a:t>…</a:t>
            </a:r>
            <a:endParaRPr lang="en-AU" dirty="0" smtClean="0"/>
          </a:p>
          <a:p>
            <a:r>
              <a:rPr lang="en-AU" sz="2400" dirty="0" err="1" smtClean="0"/>
              <a:t>Clin</a:t>
            </a:r>
            <a:r>
              <a:rPr lang="en-AU" sz="2400" dirty="0" smtClean="0"/>
              <a:t> </a:t>
            </a:r>
            <a:r>
              <a:rPr lang="en-AU" sz="2400" dirty="0" err="1" smtClean="0"/>
              <a:t>Ophthal</a:t>
            </a:r>
            <a:r>
              <a:rPr lang="en-AU" sz="2400" dirty="0" smtClean="0"/>
              <a:t>  </a:t>
            </a:r>
            <a:r>
              <a:rPr lang="en-AU" sz="2400" dirty="0"/>
              <a:t>A</a:t>
            </a:r>
            <a:r>
              <a:rPr lang="en-AU" sz="2400" dirty="0" smtClean="0"/>
              <a:t>ug 2017</a:t>
            </a:r>
          </a:p>
          <a:p>
            <a:r>
              <a:rPr lang="en-AU" dirty="0" smtClean="0"/>
              <a:t>Amblyopic eyes higher Central Macular Thickness, thicker global RNFL.</a:t>
            </a:r>
          </a:p>
          <a:p>
            <a:r>
              <a:rPr lang="en-AU" dirty="0" smtClean="0"/>
              <a:t>Different types of amblyopia had different  variations in retinal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276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OVERVIEW:    ASSOCIATED FINDINGS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dirty="0"/>
              <a:t>Abnormal macular thickness</a:t>
            </a:r>
            <a:br>
              <a:rPr lang="en-US" dirty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Araki et alii</a:t>
            </a:r>
          </a:p>
          <a:p>
            <a:r>
              <a:rPr lang="en-US" dirty="0" smtClean="0"/>
              <a:t>Macular retinal &amp; choroidal thickness</a:t>
            </a:r>
            <a:r>
              <a:rPr lang="mr-IN" dirty="0" smtClean="0"/>
              <a:t>…</a:t>
            </a:r>
            <a:endParaRPr lang="en-AU" dirty="0" smtClean="0"/>
          </a:p>
          <a:p>
            <a:r>
              <a:rPr lang="en-AU" sz="2800" dirty="0" smtClean="0"/>
              <a:t>BMC </a:t>
            </a:r>
            <a:r>
              <a:rPr lang="en-AU" sz="2800" dirty="0" err="1" smtClean="0"/>
              <a:t>Ophthalmol</a:t>
            </a:r>
            <a:r>
              <a:rPr lang="en-AU" sz="2800" dirty="0" smtClean="0"/>
              <a:t>  Sept 2017</a:t>
            </a:r>
          </a:p>
          <a:p>
            <a:r>
              <a:rPr lang="en-US" dirty="0" smtClean="0"/>
              <a:t>Hyperopic </a:t>
            </a:r>
            <a:r>
              <a:rPr lang="en-US" dirty="0" err="1" smtClean="0"/>
              <a:t>anisometropic</a:t>
            </a:r>
            <a:r>
              <a:rPr lang="en-US" dirty="0" smtClean="0"/>
              <a:t> amblyopia</a:t>
            </a:r>
            <a:r>
              <a:rPr lang="mr-IN" dirty="0" smtClean="0"/>
              <a:t>…</a:t>
            </a:r>
            <a:endParaRPr lang="en-AU" dirty="0" smtClean="0"/>
          </a:p>
          <a:p>
            <a:r>
              <a:rPr lang="en-AU" dirty="0" smtClean="0"/>
              <a:t>No difference in inner retinal thickness. </a:t>
            </a:r>
          </a:p>
          <a:p>
            <a:r>
              <a:rPr lang="en-AU" dirty="0" err="1" smtClean="0"/>
              <a:t>Siginficant</a:t>
            </a:r>
            <a:r>
              <a:rPr lang="en-AU" dirty="0" smtClean="0"/>
              <a:t> differences in choroidal thickness with </a:t>
            </a:r>
            <a:r>
              <a:rPr lang="en-AU" dirty="0" err="1" smtClean="0"/>
              <a:t>anisohyperopic</a:t>
            </a:r>
            <a:r>
              <a:rPr lang="en-AU" dirty="0" smtClean="0"/>
              <a:t> amblyopia [?algorithm bias/error], not with </a:t>
            </a:r>
            <a:r>
              <a:rPr lang="en-AU" dirty="0" err="1" smtClean="0"/>
              <a:t>strabismic</a:t>
            </a:r>
            <a:r>
              <a:rPr lang="en-AU" dirty="0" smtClean="0"/>
              <a:t> amblyopia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4324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these OCT in amblyopia studies: What do they all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34636"/>
            <a:ext cx="7498080" cy="4505748"/>
          </a:xfrm>
        </p:spPr>
        <p:txBody>
          <a:bodyPr>
            <a:normAutofit/>
          </a:bodyPr>
          <a:lstStyle/>
          <a:p>
            <a:r>
              <a:rPr lang="en-US" dirty="0"/>
              <a:t>OCT doesn’t prove anything  +</a:t>
            </a:r>
            <a:r>
              <a:rPr lang="en-US" dirty="0" err="1"/>
              <a:t>ve</a:t>
            </a:r>
            <a:r>
              <a:rPr lang="en-US" dirty="0"/>
              <a:t> or </a:t>
            </a:r>
            <a:r>
              <a:rPr lang="mr-IN" dirty="0"/>
              <a:t>–</a:t>
            </a:r>
            <a:r>
              <a:rPr lang="en-US" dirty="0" err="1"/>
              <a:t>ve</a:t>
            </a:r>
            <a:r>
              <a:rPr lang="en-US" dirty="0"/>
              <a:t> in amblyopia</a:t>
            </a:r>
          </a:p>
          <a:p>
            <a:r>
              <a:rPr lang="en-US" dirty="0" err="1" smtClean="0"/>
              <a:t>Unrecognised</a:t>
            </a:r>
            <a:r>
              <a:rPr lang="en-US" dirty="0" smtClean="0"/>
              <a:t> selection bias</a:t>
            </a:r>
          </a:p>
          <a:p>
            <a:r>
              <a:rPr lang="en-US" dirty="0" err="1" smtClean="0"/>
              <a:t>Unrecognised</a:t>
            </a:r>
            <a:r>
              <a:rPr lang="en-US" dirty="0" smtClean="0"/>
              <a:t> OCT algorithm errors</a:t>
            </a:r>
          </a:p>
        </p:txBody>
      </p:sp>
      <p:pic>
        <p:nvPicPr>
          <p:cNvPr id="4" name="Picture 3" descr="selection bias 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427" y="4219015"/>
            <a:ext cx="4604574" cy="263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6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next steps in sampling error, algorithm error or selection bias?</a:t>
            </a:r>
            <a:endParaRPr lang="en-US" dirty="0"/>
          </a:p>
        </p:txBody>
      </p:sp>
      <p:pic>
        <p:nvPicPr>
          <p:cNvPr id="6" name="Content Placeholder 5" descr="oct angio amblyoppia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1" b="7451"/>
          <a:stretch/>
        </p:blipFill>
        <p:spPr/>
      </p:pic>
      <p:sp>
        <p:nvSpPr>
          <p:cNvPr id="7" name="TextBox 6"/>
          <p:cNvSpPr txBox="1"/>
          <p:nvPr/>
        </p:nvSpPr>
        <p:spPr>
          <a:xfrm>
            <a:off x="6511916" y="4829213"/>
            <a:ext cx="1532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JAMA </a:t>
            </a:r>
            <a:r>
              <a:rPr lang="en-US" dirty="0" err="1" smtClean="0"/>
              <a:t>Ophthal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Sept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42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OVERVIEW:  </a:t>
            </a:r>
            <a:br>
              <a:rPr lang="en-US" dirty="0" smtClean="0"/>
            </a:br>
            <a:r>
              <a:rPr lang="en-US" dirty="0" smtClean="0"/>
              <a:t>7 ASSOCIATED </a:t>
            </a:r>
            <a:r>
              <a:rPr lang="en-US" dirty="0" smtClean="0"/>
              <a:t>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79448"/>
            <a:ext cx="749808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Abnormal macular / </a:t>
            </a:r>
            <a:r>
              <a:rPr lang="en-US" dirty="0" err="1" smtClean="0"/>
              <a:t>submacular</a:t>
            </a:r>
            <a:r>
              <a:rPr lang="en-US" dirty="0" smtClean="0"/>
              <a:t> choroidal  </a:t>
            </a:r>
            <a:r>
              <a:rPr lang="en-US" dirty="0"/>
              <a:t>thickness</a:t>
            </a:r>
          </a:p>
          <a:p>
            <a:r>
              <a:rPr lang="en-US" dirty="0"/>
              <a:t>O</a:t>
            </a:r>
            <a:r>
              <a:rPr lang="en-US" dirty="0" smtClean="0"/>
              <a:t>ptic </a:t>
            </a:r>
            <a:r>
              <a:rPr lang="en-US" dirty="0"/>
              <a:t>disc </a:t>
            </a:r>
            <a:r>
              <a:rPr lang="en-US" dirty="0" err="1"/>
              <a:t>dysversion</a:t>
            </a:r>
            <a:endParaRPr lang="en-US" dirty="0"/>
          </a:p>
          <a:p>
            <a:r>
              <a:rPr lang="en-US" dirty="0"/>
              <a:t>O</a:t>
            </a:r>
            <a:r>
              <a:rPr lang="en-US" dirty="0" smtClean="0"/>
              <a:t>ptic </a:t>
            </a:r>
            <a:r>
              <a:rPr lang="en-US" dirty="0"/>
              <a:t>nerve hypoplasia </a:t>
            </a:r>
            <a:endParaRPr lang="en-US" dirty="0" smtClean="0"/>
          </a:p>
          <a:p>
            <a:r>
              <a:rPr lang="en-US" b="1" dirty="0"/>
              <a:t>G</a:t>
            </a:r>
            <a:r>
              <a:rPr lang="en-US" b="1" dirty="0" smtClean="0"/>
              <a:t>aze instability</a:t>
            </a:r>
          </a:p>
          <a:p>
            <a:r>
              <a:rPr lang="en-US" dirty="0" smtClean="0"/>
              <a:t>Fine motor </a:t>
            </a:r>
            <a:r>
              <a:rPr lang="en-US" dirty="0"/>
              <a:t>skill </a:t>
            </a:r>
            <a:r>
              <a:rPr lang="en-US" dirty="0" smtClean="0"/>
              <a:t>deficits</a:t>
            </a:r>
          </a:p>
          <a:p>
            <a:r>
              <a:rPr lang="en-US" dirty="0" err="1" smtClean="0"/>
              <a:t>Abn</a:t>
            </a:r>
            <a:r>
              <a:rPr lang="en-US" dirty="0" smtClean="0"/>
              <a:t> saccades [initiation &amp; execution} </a:t>
            </a:r>
          </a:p>
          <a:p>
            <a:r>
              <a:rPr lang="en-US" dirty="0" smtClean="0"/>
              <a:t>Reduced maximum reading speed </a:t>
            </a:r>
          </a:p>
          <a:p>
            <a:pPr marL="0" indent="0">
              <a:buNone/>
            </a:pPr>
            <a:r>
              <a:rPr lang="mr-IN" dirty="0" smtClean="0"/>
              <a:t>…</a:t>
            </a:r>
            <a:r>
              <a:rPr lang="en-AU" dirty="0" smtClean="0"/>
              <a:t>..</a:t>
            </a:r>
            <a:r>
              <a:rPr lang="en-US" dirty="0" smtClean="0"/>
              <a:t>have </a:t>
            </a:r>
            <a:r>
              <a:rPr lang="en-US" dirty="0"/>
              <a:t>all </a:t>
            </a:r>
            <a:r>
              <a:rPr lang="en-US" dirty="0" smtClean="0"/>
              <a:t>been described </a:t>
            </a:r>
            <a:r>
              <a:rPr lang="en-US" dirty="0"/>
              <a:t>in subsets of patients with amblyopia.</a:t>
            </a:r>
          </a:p>
        </p:txBody>
      </p:sp>
    </p:spTree>
    <p:extLst>
      <p:ext uri="{BB962C8B-B14F-4D97-AF65-F5344CB8AC3E}">
        <p14:creationId xmlns:p14="http://schemas.microsoft.com/office/powerpoint/2010/main" val="3781393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636" y="274638"/>
            <a:ext cx="6305123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ASSOCIATED FINDINGS</a:t>
            </a:r>
            <a:r>
              <a:rPr lang="en-US" sz="3600" dirty="0" smtClean="0"/>
              <a:t>: </a:t>
            </a:r>
            <a:br>
              <a:rPr lang="en-US" sz="3600" dirty="0" smtClean="0"/>
            </a:br>
            <a:r>
              <a:rPr lang="en-US" sz="3600" dirty="0" smtClean="0"/>
              <a:t>STUBBORN AMBLYOPIA     1 </a:t>
            </a:r>
            <a:br>
              <a:rPr lang="en-US" sz="3600" dirty="0" smtClean="0"/>
            </a:br>
            <a:r>
              <a:rPr lang="en-US" sz="2200" dirty="0" smtClean="0"/>
              <a:t>Birch </a:t>
            </a:r>
            <a:r>
              <a:rPr lang="en-US" sz="2200" dirty="0"/>
              <a:t>/ Progress in Retinal and Eye Research 33 (2013) </a:t>
            </a:r>
            <a:r>
              <a:rPr lang="en-US" sz="2200" dirty="0" smtClean="0"/>
              <a:t>P.71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636" y="2125764"/>
            <a:ext cx="7653163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26 </a:t>
            </a:r>
            <a:r>
              <a:rPr lang="en-US" dirty="0"/>
              <a:t>children </a:t>
            </a:r>
            <a:r>
              <a:rPr lang="en-US" dirty="0" smtClean="0"/>
              <a:t>with persistent </a:t>
            </a:r>
            <a:r>
              <a:rPr lang="en-US" dirty="0"/>
              <a:t>residual </a:t>
            </a:r>
            <a:r>
              <a:rPr lang="en-US" dirty="0" err="1"/>
              <a:t>strabismic</a:t>
            </a:r>
            <a:r>
              <a:rPr lang="en-US" dirty="0"/>
              <a:t>, </a:t>
            </a:r>
            <a:r>
              <a:rPr lang="en-US" dirty="0" err="1"/>
              <a:t>anisometropic</a:t>
            </a:r>
            <a:r>
              <a:rPr lang="en-US" dirty="0"/>
              <a:t>, or combined </a:t>
            </a:r>
            <a:r>
              <a:rPr lang="en-US" dirty="0" smtClean="0"/>
              <a:t>mechanism amblyopia</a:t>
            </a:r>
          </a:p>
          <a:p>
            <a:r>
              <a:rPr lang="en-US" dirty="0" smtClean="0"/>
              <a:t>Compared </a:t>
            </a:r>
            <a:r>
              <a:rPr lang="en-US" dirty="0"/>
              <a:t>retina, optic nerve, and </a:t>
            </a:r>
            <a:r>
              <a:rPr lang="en-US" dirty="0" smtClean="0"/>
              <a:t>gaze control </a:t>
            </a:r>
            <a:r>
              <a:rPr lang="en-US" dirty="0"/>
              <a:t>characteristics of </a:t>
            </a:r>
            <a:r>
              <a:rPr lang="en-US" dirty="0" smtClean="0"/>
              <a:t> </a:t>
            </a:r>
            <a:r>
              <a:rPr lang="en-US" dirty="0"/>
              <a:t>amblyopic eyes with </a:t>
            </a:r>
            <a:r>
              <a:rPr lang="en-US" dirty="0" smtClean="0"/>
              <a:t>fellow </a:t>
            </a:r>
            <a:r>
              <a:rPr lang="en-US" dirty="0"/>
              <a:t>eyes, with age-matched </a:t>
            </a:r>
            <a:r>
              <a:rPr lang="en-US" dirty="0" err="1"/>
              <a:t>nonamblyopic</a:t>
            </a:r>
            <a:r>
              <a:rPr lang="en-US" dirty="0"/>
              <a:t> children who </a:t>
            </a:r>
            <a:r>
              <a:rPr lang="en-US" dirty="0" smtClean="0"/>
              <a:t>had strabismus </a:t>
            </a:r>
            <a:r>
              <a:rPr lang="en-US" dirty="0"/>
              <a:t>or </a:t>
            </a:r>
            <a:r>
              <a:rPr lang="en-US" dirty="0" smtClean="0"/>
              <a:t>anisometropia,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dirty="0"/>
              <a:t>with age-</a:t>
            </a:r>
            <a:r>
              <a:rPr lang="en-US" dirty="0" smtClean="0"/>
              <a:t>matched normal controls.</a:t>
            </a:r>
          </a:p>
          <a:p>
            <a:r>
              <a:rPr lang="en-US" dirty="0" smtClean="0"/>
              <a:t>All amblyopic </a:t>
            </a:r>
            <a:r>
              <a:rPr lang="en-US" dirty="0"/>
              <a:t>children had been treated with glasses, patching</a:t>
            </a:r>
            <a:r>
              <a:rPr lang="en-US" dirty="0" smtClean="0"/>
              <a:t>, &amp;/or atropine </a:t>
            </a:r>
            <a:r>
              <a:rPr lang="en-US" dirty="0"/>
              <a:t>for </a:t>
            </a:r>
            <a:r>
              <a:rPr lang="en-US" dirty="0" smtClean="0"/>
              <a:t>0.8-5 </a:t>
            </a:r>
            <a:r>
              <a:rPr lang="en-US" dirty="0"/>
              <a:t>years, had </a:t>
            </a:r>
            <a:r>
              <a:rPr lang="en-US" dirty="0" smtClean="0"/>
              <a:t>residual acuity </a:t>
            </a:r>
            <a:r>
              <a:rPr lang="en-US" dirty="0"/>
              <a:t>deficit</a:t>
            </a:r>
            <a:r>
              <a:rPr lang="en-US" dirty="0" smtClean="0"/>
              <a:t>, &amp;  no improvement in </a:t>
            </a:r>
            <a:r>
              <a:rPr lang="en-US" dirty="0"/>
              <a:t>acuity despite treatment and </a:t>
            </a:r>
            <a:r>
              <a:rPr lang="en-US" dirty="0" smtClean="0"/>
              <a:t>excellent compliance </a:t>
            </a:r>
            <a:r>
              <a:rPr lang="en-US" dirty="0"/>
              <a:t>for </a:t>
            </a:r>
            <a:r>
              <a:rPr lang="en-US" dirty="0" smtClean="0"/>
              <a:t>&gt; 6 </a:t>
            </a:r>
            <a:r>
              <a:rPr lang="en-US" dirty="0" err="1" smtClean="0"/>
              <a:t>mo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buy this pape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759" y="-104240"/>
            <a:ext cx="1805241" cy="223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94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936" y="274638"/>
            <a:ext cx="7855752" cy="1143000"/>
          </a:xfrm>
        </p:spPr>
        <p:txBody>
          <a:bodyPr>
            <a:normAutofit fontScale="90000"/>
          </a:bodyPr>
          <a:lstStyle/>
          <a:p>
            <a:r>
              <a:rPr lang="en-US" sz="2200" dirty="0" smtClean="0"/>
              <a:t>ASSOCIATED FINDINGS</a:t>
            </a:r>
            <a:r>
              <a:rPr lang="en-US" sz="2700" dirty="0" smtClean="0"/>
              <a:t>: </a:t>
            </a:r>
            <a:r>
              <a:rPr lang="en-US" sz="2200" dirty="0" smtClean="0"/>
              <a:t> </a:t>
            </a:r>
            <a:r>
              <a:rPr lang="en-US" sz="2200" b="1" dirty="0" smtClean="0"/>
              <a:t>STUBBORN AMBLYOPIA    2</a:t>
            </a: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2700" dirty="0" smtClean="0"/>
              <a:t>Birch </a:t>
            </a:r>
            <a:r>
              <a:rPr lang="en-US" sz="2700" dirty="0"/>
              <a:t>/ Progress in Retinal and Eye Research 33 (2013) </a:t>
            </a:r>
            <a:r>
              <a:rPr lang="en-US" sz="2700" dirty="0" smtClean="0"/>
              <a:t>P.71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90334"/>
            <a:ext cx="7498080" cy="435806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Macula was imaged:</a:t>
            </a:r>
          </a:p>
          <a:p>
            <a:r>
              <a:rPr lang="en-US" dirty="0" smtClean="0"/>
              <a:t> with </a:t>
            </a:r>
            <a:r>
              <a:rPr lang="en-US" dirty="0"/>
              <a:t>the </a:t>
            </a:r>
            <a:r>
              <a:rPr lang="en-US" dirty="0" err="1" smtClean="0"/>
              <a:t>Spectralis</a:t>
            </a:r>
            <a:r>
              <a:rPr lang="en-US" dirty="0" smtClean="0"/>
              <a:t> (</a:t>
            </a:r>
            <a:r>
              <a:rPr lang="en-US" dirty="0"/>
              <a:t>SD-OCT) using </a:t>
            </a:r>
            <a:r>
              <a:rPr lang="en-US" dirty="0" smtClean="0"/>
              <a:t>eye</a:t>
            </a:r>
            <a:r>
              <a:rPr lang="en-US" dirty="0"/>
              <a:t>-tracking feature (ART). </a:t>
            </a:r>
            <a:endParaRPr lang="en-US" dirty="0" smtClean="0"/>
          </a:p>
          <a:p>
            <a:r>
              <a:rPr lang="en-US" dirty="0" smtClean="0"/>
              <a:t>Total  macular </a:t>
            </a:r>
            <a:r>
              <a:rPr lang="en-US" dirty="0"/>
              <a:t>thickness and sectional volumes were automatically</a:t>
            </a:r>
          </a:p>
          <a:p>
            <a:pPr marL="82296" indent="0">
              <a:buNone/>
            </a:pPr>
            <a:r>
              <a:rPr lang="en-US" dirty="0"/>
              <a:t>determined by </a:t>
            </a:r>
            <a:r>
              <a:rPr lang="en-US" dirty="0" smtClean="0"/>
              <a:t>Heidelberg software using </a:t>
            </a:r>
            <a:r>
              <a:rPr lang="en-US" dirty="0"/>
              <a:t>a modified ETDRS circle grid </a:t>
            </a: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Disc  was imaged:</a:t>
            </a:r>
          </a:p>
          <a:p>
            <a:r>
              <a:rPr lang="en-US" dirty="0" smtClean="0"/>
              <a:t>1-3 line scans centered </a:t>
            </a:r>
            <a:r>
              <a:rPr lang="en-US" dirty="0"/>
              <a:t>on </a:t>
            </a:r>
            <a:r>
              <a:rPr lang="en-US" dirty="0" smtClean="0"/>
              <a:t> </a:t>
            </a:r>
            <a:r>
              <a:rPr lang="en-US" dirty="0"/>
              <a:t>disc to </a:t>
            </a:r>
            <a:r>
              <a:rPr lang="en-US" dirty="0" smtClean="0"/>
              <a:t>measure horizontal </a:t>
            </a:r>
            <a:r>
              <a:rPr lang="en-US" dirty="0"/>
              <a:t>and vertical </a:t>
            </a:r>
            <a:r>
              <a:rPr lang="en-US" dirty="0" smtClean="0"/>
              <a:t>disc diameter</a:t>
            </a:r>
          </a:p>
          <a:p>
            <a:r>
              <a:rPr lang="en-US" dirty="0" smtClean="0"/>
              <a:t>1-3 mm </a:t>
            </a:r>
            <a:r>
              <a:rPr lang="en-US" dirty="0"/>
              <a:t>high-resolution </a:t>
            </a:r>
            <a:r>
              <a:rPr lang="en-US" dirty="0" err="1"/>
              <a:t>peripapillary</a:t>
            </a:r>
            <a:r>
              <a:rPr lang="en-US" dirty="0"/>
              <a:t> </a:t>
            </a:r>
            <a:r>
              <a:rPr lang="en-US" dirty="0" smtClean="0"/>
              <a:t>RNFL circular </a:t>
            </a:r>
            <a:r>
              <a:rPr lang="en-US" dirty="0"/>
              <a:t>scans</a:t>
            </a:r>
            <a:r>
              <a:rPr lang="en-US" dirty="0" smtClean="0"/>
              <a:t>, &amp; </a:t>
            </a:r>
          </a:p>
          <a:p>
            <a:pPr marL="82296" indent="0">
              <a:buNone/>
            </a:pPr>
            <a:r>
              <a:rPr lang="en-US" dirty="0" smtClean="0"/>
              <a:t>1-3 high</a:t>
            </a:r>
            <a:r>
              <a:rPr lang="en-US" dirty="0"/>
              <a:t>-resolution macular </a:t>
            </a:r>
            <a:r>
              <a:rPr lang="en-US" dirty="0" smtClean="0"/>
              <a:t>volume scans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Optic </a:t>
            </a:r>
            <a:r>
              <a:rPr lang="en-US" dirty="0"/>
              <a:t>disc </a:t>
            </a:r>
            <a:r>
              <a:rPr lang="en-US" dirty="0" err="1"/>
              <a:t>dysversion</a:t>
            </a:r>
            <a:r>
              <a:rPr lang="en-US" dirty="0"/>
              <a:t> (tilt) was quantified by calculating </a:t>
            </a:r>
            <a:r>
              <a:rPr lang="en-US" dirty="0" smtClean="0"/>
              <a:t>the ratio </a:t>
            </a:r>
            <a:r>
              <a:rPr lang="en-US" dirty="0"/>
              <a:t>of vertical </a:t>
            </a:r>
            <a:r>
              <a:rPr lang="en-US" dirty="0" smtClean="0"/>
              <a:t>to horizontal </a:t>
            </a:r>
            <a:r>
              <a:rPr lang="en-US" dirty="0"/>
              <a:t>disc diameters. </a:t>
            </a:r>
            <a:endParaRPr lang="en-US" dirty="0" smtClean="0"/>
          </a:p>
          <a:p>
            <a:r>
              <a:rPr lang="en-US" dirty="0" smtClean="0"/>
              <a:t>Optic </a:t>
            </a:r>
            <a:r>
              <a:rPr lang="en-US" dirty="0"/>
              <a:t>nerve </a:t>
            </a:r>
            <a:r>
              <a:rPr lang="en-US" dirty="0" smtClean="0"/>
              <a:t>hypoplasia quantified </a:t>
            </a:r>
            <a:r>
              <a:rPr lang="en-US" dirty="0"/>
              <a:t>by calculating the area of the ellipse specified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by </a:t>
            </a:r>
            <a:r>
              <a:rPr lang="en-US" dirty="0"/>
              <a:t>the vertical and horizontal diameters. </a:t>
            </a:r>
            <a:endParaRPr lang="en-US" dirty="0" smtClean="0"/>
          </a:p>
          <a:p>
            <a:r>
              <a:rPr lang="en-US" dirty="0" smtClean="0"/>
              <a:t> ?</a:t>
            </a:r>
            <a:r>
              <a:rPr lang="en-US" dirty="0" err="1" smtClean="0"/>
              <a:t>sectoral</a:t>
            </a:r>
            <a:r>
              <a:rPr lang="en-US" dirty="0" smtClean="0"/>
              <a:t> hypoplasia:  RNFL thickness automatically </a:t>
            </a:r>
            <a:r>
              <a:rPr lang="en-US" dirty="0"/>
              <a:t>segmented using the </a:t>
            </a:r>
            <a:r>
              <a:rPr lang="en-US" dirty="0" err="1"/>
              <a:t>Spectralis</a:t>
            </a:r>
            <a:r>
              <a:rPr lang="en-US" dirty="0"/>
              <a:t> software </a:t>
            </a:r>
            <a:r>
              <a:rPr lang="en-US" dirty="0" smtClean="0"/>
              <a:t>(average </a:t>
            </a:r>
            <a:r>
              <a:rPr lang="en-US" dirty="0"/>
              <a:t>thickness measurements for </a:t>
            </a:r>
            <a:r>
              <a:rPr lang="en-US" dirty="0" smtClean="0"/>
              <a:t>the 6 RNFL sectors </a:t>
            </a:r>
            <a:r>
              <a:rPr lang="en-US" dirty="0"/>
              <a:t>centered on </a:t>
            </a:r>
            <a:r>
              <a:rPr lang="en-US" dirty="0" smtClean="0"/>
              <a:t>the disc)</a:t>
            </a:r>
          </a:p>
          <a:p>
            <a:endParaRPr lang="en-US" dirty="0"/>
          </a:p>
          <a:p>
            <a:pPr marL="82296" indent="0">
              <a:buNone/>
            </a:pPr>
            <a:r>
              <a:rPr lang="en-US" sz="5900" b="1" dirty="0" smtClean="0"/>
              <a:t>HIGHEST </a:t>
            </a:r>
            <a:r>
              <a:rPr lang="mr-IN" sz="5900" b="1" dirty="0" smtClean="0"/>
              <a:t>–</a:t>
            </a:r>
            <a:r>
              <a:rPr lang="en-US" sz="5900" b="1" dirty="0" smtClean="0"/>
              <a:t> TECH IMAGING POSSIBLE</a:t>
            </a:r>
            <a:endParaRPr lang="en-US" sz="5900" b="1" dirty="0"/>
          </a:p>
        </p:txBody>
      </p:sp>
    </p:spTree>
    <p:extLst>
      <p:ext uri="{BB962C8B-B14F-4D97-AF65-F5344CB8AC3E}">
        <p14:creationId xmlns:p14="http://schemas.microsoft.com/office/powerpoint/2010/main" val="1147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ASSOCIATED FINDINGS</a:t>
            </a:r>
            <a:r>
              <a:rPr lang="en-US" sz="4000" dirty="0" smtClean="0"/>
              <a:t>: </a:t>
            </a:r>
            <a:br>
              <a:rPr lang="en-US" sz="4000" dirty="0" smtClean="0"/>
            </a:br>
            <a:r>
              <a:rPr lang="en-US" sz="3600" dirty="0" smtClean="0"/>
              <a:t>STUBBORN AMBLYOPIA     3 </a:t>
            </a:r>
            <a:br>
              <a:rPr lang="en-US" sz="3600" dirty="0" smtClean="0"/>
            </a:br>
            <a:r>
              <a:rPr lang="en-US" sz="2700" dirty="0"/>
              <a:t>E.E. Birch </a:t>
            </a:r>
            <a:r>
              <a:rPr lang="en-US" sz="2700" dirty="0" smtClean="0"/>
              <a:t>(</a:t>
            </a:r>
            <a:r>
              <a:rPr lang="en-US" sz="2700" dirty="0"/>
              <a:t>2013</a:t>
            </a:r>
            <a:r>
              <a:rPr lang="en-US" sz="2700" dirty="0" smtClean="0"/>
              <a:t>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93712"/>
            <a:ext cx="7498080" cy="4254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Gaze control</a:t>
            </a:r>
          </a:p>
          <a:p>
            <a:pPr marL="0" indent="0">
              <a:buNone/>
            </a:pPr>
            <a:r>
              <a:rPr lang="en-US" dirty="0" smtClean="0"/>
              <a:t>Infrared eye tracker during attempted steady fixation in primary position: </a:t>
            </a:r>
            <a:r>
              <a:rPr lang="en-US" b="1" dirty="0" smtClean="0">
                <a:solidFill>
                  <a:srgbClr val="FF0000"/>
                </a:solidFill>
              </a:rPr>
              <a:t>these  were the ONLY abnormalities seen </a:t>
            </a:r>
            <a:r>
              <a:rPr lang="en-US" dirty="0" smtClean="0">
                <a:solidFill>
                  <a:srgbClr val="000000"/>
                </a:solidFill>
              </a:rPr>
              <a:t>in both amblyopic and fellow eyes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167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ASSOCIATED FINDINGS</a:t>
            </a:r>
            <a:r>
              <a:rPr lang="en-US" sz="4000" dirty="0" smtClean="0"/>
              <a:t>: </a:t>
            </a:r>
            <a:br>
              <a:rPr lang="en-US" sz="4000" dirty="0" smtClean="0"/>
            </a:br>
            <a:r>
              <a:rPr lang="en-US" sz="2700" dirty="0" smtClean="0"/>
              <a:t>ABNORMAL GAZE CONTROL IN STUBBORN AMBLYOPIA     4 </a:t>
            </a:r>
            <a:br>
              <a:rPr lang="en-US" sz="2700" dirty="0" smtClean="0"/>
            </a:b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439031"/>
              </p:ext>
            </p:extLst>
          </p:nvPr>
        </p:nvGraphicFramePr>
        <p:xfrm>
          <a:off x="1435100" y="1447800"/>
          <a:ext cx="749935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AMBLYOPIC EYE</a:t>
                      </a:r>
                      <a:endParaRPr lang="en-US" sz="1600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FELLOW </a:t>
                      </a:r>
                    </a:p>
                    <a:p>
                      <a:r>
                        <a:rPr lang="en-US" sz="1600" dirty="0" smtClean="0"/>
                        <a:t>OF AMBLYOPIC EYE</a:t>
                      </a:r>
                      <a:endParaRPr lang="en-US" sz="1600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STRABISMUS, </a:t>
                      </a:r>
                      <a:r>
                        <a:rPr lang="en-US" sz="1100" dirty="0" smtClean="0"/>
                        <a:t>ANISOMETROPIA,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NO AMBLYOPIA</a:t>
                      </a:r>
                      <a:endParaRPr lang="en-US" sz="1400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INFANTILE NYSTAGMUS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13%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13%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FMNS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48%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48%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11%</a:t>
                      </a:r>
                      <a:endParaRPr lang="en-US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SACCADIC OSCILLATIONS</a:t>
                      </a:r>
                      <a:endParaRPr lang="en-US" sz="1400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39%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39%</a:t>
                      </a:r>
                      <a:endParaRPr lang="en-US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44%</a:t>
                      </a:r>
                      <a:endParaRPr lang="en-US" dirty="0"/>
                    </a:p>
                  </a:txBody>
                  <a:tcPr marL="83326" marR="83326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7379" y="5197335"/>
            <a:ext cx="4303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Gaze instabilities may explain persistent amblyopia in a subset of children who have </a:t>
            </a:r>
          </a:p>
          <a:p>
            <a:r>
              <a:rPr lang="en-US" b="1" dirty="0" smtClean="0"/>
              <a:t>asymmetric gaze instability [more instability in the amblyopic eye]</a:t>
            </a:r>
            <a:endParaRPr lang="en-US" b="1" dirty="0"/>
          </a:p>
        </p:txBody>
      </p:sp>
      <p:pic>
        <p:nvPicPr>
          <p:cNvPr id="6" name="Picture 5" descr="breaking new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714" y="4796090"/>
            <a:ext cx="29845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20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heading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Calibri"/>
                <a:cs typeface="Calibri"/>
              </a:rPr>
              <a:t>The end of the 20</a:t>
            </a:r>
            <a:r>
              <a:rPr lang="en-US" sz="2400" baseline="30000" dirty="0">
                <a:latin typeface="Calibri"/>
                <a:cs typeface="Calibri"/>
              </a:rPr>
              <a:t>th</a:t>
            </a:r>
            <a:r>
              <a:rPr lang="en-US" sz="2400" dirty="0">
                <a:latin typeface="Calibri"/>
                <a:cs typeface="Calibri"/>
              </a:rPr>
              <a:t> century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/>
                <a:cs typeface="Calibri"/>
              </a:rPr>
              <a:t>The start of the 21</a:t>
            </a:r>
            <a:r>
              <a:rPr lang="en-US" sz="2400" baseline="30000" dirty="0">
                <a:latin typeface="Calibri"/>
                <a:cs typeface="Calibri"/>
              </a:rPr>
              <a:t>st</a:t>
            </a:r>
            <a:r>
              <a:rPr lang="en-US" sz="2400" dirty="0">
                <a:latin typeface="Calibri"/>
                <a:cs typeface="Calibri"/>
              </a:rPr>
              <a:t> century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PEDIG / MOTAS amblyopia treatment dosage </a:t>
            </a:r>
            <a:r>
              <a:rPr lang="en-US" sz="3200" dirty="0" smtClean="0"/>
              <a:t>studies: sorting out the best way[s] to use these ancient treatments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Hi </a:t>
            </a:r>
            <a:r>
              <a:rPr lang="mr-IN" sz="3600" dirty="0"/>
              <a:t>–</a:t>
            </a:r>
            <a:r>
              <a:rPr lang="en-AU" sz="3600" dirty="0"/>
              <a:t> </a:t>
            </a:r>
            <a:r>
              <a:rPr lang="en-US" sz="3600" dirty="0"/>
              <a:t>tech Binocular treatments</a:t>
            </a:r>
          </a:p>
          <a:p>
            <a:r>
              <a:rPr lang="en-US" sz="3600" dirty="0"/>
              <a:t>Hi - tech tests / measurements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165819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ASSOCIATED FINDINGS</a:t>
            </a:r>
            <a:r>
              <a:rPr lang="en-US" sz="4000" dirty="0" smtClean="0"/>
              <a:t>: </a:t>
            </a:r>
            <a:br>
              <a:rPr lang="en-US" sz="4000" dirty="0" smtClean="0"/>
            </a:br>
            <a:r>
              <a:rPr lang="en-US" sz="2700" dirty="0" smtClean="0"/>
              <a:t>ABNORMAL GAZE CONTROL IN STUBBORN AMBLYOPIA     5 </a:t>
            </a:r>
            <a:br>
              <a:rPr lang="en-US" sz="2700" dirty="0" smtClean="0"/>
            </a:br>
            <a:endParaRPr lang="en-US" sz="2000" dirty="0"/>
          </a:p>
        </p:txBody>
      </p:sp>
      <p:pic>
        <p:nvPicPr>
          <p:cNvPr id="6" name="Picture 5" descr="breaking new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714" y="4796090"/>
            <a:ext cx="2984500" cy="22987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Resistant / difficult amblyopia OFTEN associated / due to nystagmus or nystagmus-like abnormalities</a:t>
            </a:r>
          </a:p>
          <a:p>
            <a:r>
              <a:rPr lang="en-US" sz="4400" dirty="0" smtClean="0"/>
              <a:t>Can we fix these?...Nystagmus drugs?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876073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OVERVIEW:  </a:t>
            </a:r>
            <a:br>
              <a:rPr lang="en-US" dirty="0" smtClean="0"/>
            </a:br>
            <a:r>
              <a:rPr lang="en-US" dirty="0" smtClean="0"/>
              <a:t>7 ASSOCIATED  </a:t>
            </a:r>
            <a:r>
              <a:rPr lang="en-US" dirty="0" smtClean="0"/>
              <a:t>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79448"/>
            <a:ext cx="749808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Abnormal macular / </a:t>
            </a:r>
            <a:r>
              <a:rPr lang="en-US" dirty="0" err="1" smtClean="0"/>
              <a:t>submacular</a:t>
            </a:r>
            <a:r>
              <a:rPr lang="en-US" dirty="0" smtClean="0"/>
              <a:t> choroidal  </a:t>
            </a:r>
            <a:r>
              <a:rPr lang="en-US" dirty="0"/>
              <a:t>thickness</a:t>
            </a:r>
          </a:p>
          <a:p>
            <a:r>
              <a:rPr lang="en-US" dirty="0"/>
              <a:t>O</a:t>
            </a:r>
            <a:r>
              <a:rPr lang="en-US" dirty="0" smtClean="0"/>
              <a:t>ptic </a:t>
            </a:r>
            <a:r>
              <a:rPr lang="en-US" dirty="0"/>
              <a:t>disc </a:t>
            </a:r>
            <a:r>
              <a:rPr lang="en-US" dirty="0" err="1"/>
              <a:t>dysversion</a:t>
            </a:r>
            <a:endParaRPr lang="en-US" dirty="0"/>
          </a:p>
          <a:p>
            <a:r>
              <a:rPr lang="en-US" dirty="0"/>
              <a:t>O</a:t>
            </a:r>
            <a:r>
              <a:rPr lang="en-US" dirty="0" smtClean="0"/>
              <a:t>ptic </a:t>
            </a:r>
            <a:r>
              <a:rPr lang="en-US" dirty="0"/>
              <a:t>nerve hypoplasia </a:t>
            </a:r>
            <a:endParaRPr lang="en-US" dirty="0" smtClean="0"/>
          </a:p>
          <a:p>
            <a:r>
              <a:rPr lang="en-US" dirty="0"/>
              <a:t>G</a:t>
            </a:r>
            <a:r>
              <a:rPr lang="en-US" dirty="0" smtClean="0"/>
              <a:t>aze instability</a:t>
            </a:r>
          </a:p>
          <a:p>
            <a:r>
              <a:rPr lang="en-US" dirty="0" smtClean="0"/>
              <a:t>Fine motor </a:t>
            </a:r>
            <a:r>
              <a:rPr lang="en-US" dirty="0"/>
              <a:t>skill </a:t>
            </a:r>
            <a:r>
              <a:rPr lang="en-US" dirty="0" smtClean="0"/>
              <a:t>deficits</a:t>
            </a:r>
          </a:p>
          <a:p>
            <a:r>
              <a:rPr lang="en-US" dirty="0" err="1" smtClean="0"/>
              <a:t>Abn</a:t>
            </a:r>
            <a:r>
              <a:rPr lang="en-US" dirty="0" smtClean="0"/>
              <a:t> saccades [initiation &amp; execution} </a:t>
            </a:r>
          </a:p>
          <a:p>
            <a:r>
              <a:rPr lang="en-US" b="1" dirty="0" smtClean="0"/>
              <a:t>Reduced maximum reading speed </a:t>
            </a:r>
          </a:p>
          <a:p>
            <a:pPr marL="0" indent="0">
              <a:buNone/>
            </a:pPr>
            <a:r>
              <a:rPr lang="mr-IN" dirty="0" smtClean="0"/>
              <a:t>…</a:t>
            </a:r>
            <a:r>
              <a:rPr lang="en-AU" dirty="0" smtClean="0"/>
              <a:t>..</a:t>
            </a:r>
            <a:r>
              <a:rPr lang="en-US" dirty="0" smtClean="0"/>
              <a:t>have </a:t>
            </a:r>
            <a:r>
              <a:rPr lang="en-US" dirty="0"/>
              <a:t>all </a:t>
            </a:r>
            <a:r>
              <a:rPr lang="en-US" dirty="0" smtClean="0"/>
              <a:t>been described </a:t>
            </a:r>
            <a:r>
              <a:rPr lang="en-US" dirty="0"/>
              <a:t>in subsets of patients with amblyopia.</a:t>
            </a:r>
          </a:p>
        </p:txBody>
      </p:sp>
    </p:spTree>
    <p:extLst>
      <p:ext uri="{BB962C8B-B14F-4D97-AF65-F5344CB8AC3E}">
        <p14:creationId xmlns:p14="http://schemas.microsoft.com/office/powerpoint/2010/main" val="2638193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ASSOCIATED FACTORS/ FINDINGS</a:t>
            </a:r>
            <a:r>
              <a:rPr lang="en-US" sz="4000" dirty="0" smtClean="0"/>
              <a:t>: </a:t>
            </a:r>
            <a:br>
              <a:rPr lang="en-US" sz="4000" dirty="0" smtClean="0"/>
            </a:br>
            <a:r>
              <a:rPr lang="en-US" sz="3600" dirty="0" smtClean="0"/>
              <a:t>SLOW READING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Slow reading in children with </a:t>
            </a:r>
            <a:r>
              <a:rPr lang="en-US" dirty="0" err="1" smtClean="0">
                <a:solidFill>
                  <a:srgbClr val="000000"/>
                </a:solidFill>
              </a:rPr>
              <a:t>anisometropic</a:t>
            </a:r>
            <a:r>
              <a:rPr lang="en-US" dirty="0" smtClean="0">
                <a:solidFill>
                  <a:srgbClr val="000000"/>
                </a:solidFill>
              </a:rPr>
              <a:t> amblyopia is associated with </a:t>
            </a:r>
            <a:r>
              <a:rPr lang="en-US" b="1" dirty="0" smtClean="0">
                <a:solidFill>
                  <a:srgbClr val="000000"/>
                </a:solidFill>
              </a:rPr>
              <a:t>fixation instability and increased saccades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Kelly,</a:t>
            </a:r>
            <a:r>
              <a:rPr lang="mr-IN" dirty="0" smtClean="0">
                <a:solidFill>
                  <a:srgbClr val="000000"/>
                </a:solidFill>
              </a:rPr>
              <a:t>…</a:t>
            </a:r>
            <a:r>
              <a:rPr lang="en-AU" dirty="0" smtClean="0">
                <a:solidFill>
                  <a:srgbClr val="000000"/>
                </a:solidFill>
              </a:rPr>
              <a:t>Beauchamp, Stager, Birch</a:t>
            </a:r>
          </a:p>
          <a:p>
            <a:pPr marL="0" indent="0">
              <a:buNone/>
            </a:pPr>
            <a:endParaRPr lang="en-AU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AU" dirty="0" smtClean="0">
                <a:solidFill>
                  <a:srgbClr val="000000"/>
                </a:solidFill>
              </a:rPr>
              <a:t>J AAPOS  Published online October 9, 2017</a:t>
            </a:r>
          </a:p>
          <a:p>
            <a:pPr marL="0" indent="0">
              <a:buNone/>
            </a:pPr>
            <a:endParaRPr lang="en-AU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743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235" y="274638"/>
            <a:ext cx="781145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Slow reading in </a:t>
            </a:r>
            <a:r>
              <a:rPr lang="en-US" dirty="0" err="1" smtClean="0"/>
              <a:t>anisometropic</a:t>
            </a:r>
            <a:r>
              <a:rPr lang="en-US" dirty="0" smtClean="0"/>
              <a:t> </a:t>
            </a:r>
            <a:r>
              <a:rPr lang="en-US" dirty="0" err="1" smtClean="0"/>
              <a:t>amblyopes</a:t>
            </a:r>
            <a:r>
              <a:rPr lang="en-US" dirty="0" smtClean="0"/>
              <a:t>    Kelly,</a:t>
            </a:r>
            <a:r>
              <a:rPr lang="mr-IN" dirty="0" smtClean="0"/>
              <a:t>…</a:t>
            </a:r>
            <a:r>
              <a:rPr lang="en-AU" dirty="0" smtClean="0"/>
              <a:t>.,Birch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235" y="1447800"/>
            <a:ext cx="7811453" cy="4800600"/>
          </a:xfrm>
        </p:spPr>
        <p:txBody>
          <a:bodyPr/>
          <a:lstStyle/>
          <a:p>
            <a:r>
              <a:rPr lang="en-US" dirty="0" smtClean="0"/>
              <a:t> Previous studies: slow reading in </a:t>
            </a:r>
            <a:r>
              <a:rPr lang="en-US" dirty="0" err="1" smtClean="0"/>
              <a:t>strabismic</a:t>
            </a:r>
            <a:r>
              <a:rPr lang="en-US" dirty="0" smtClean="0"/>
              <a:t> </a:t>
            </a:r>
            <a:r>
              <a:rPr lang="en-US" dirty="0" err="1" smtClean="0"/>
              <a:t>amblyopes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This study: straight </a:t>
            </a:r>
            <a:r>
              <a:rPr lang="en-US" dirty="0" err="1" smtClean="0"/>
              <a:t>anisometropic</a:t>
            </a:r>
            <a:r>
              <a:rPr lang="en-US" dirty="0" smtClean="0"/>
              <a:t> </a:t>
            </a:r>
            <a:r>
              <a:rPr lang="en-US" dirty="0" err="1" smtClean="0"/>
              <a:t>amblyopes</a:t>
            </a:r>
            <a:r>
              <a:rPr lang="en-US" dirty="0" smtClean="0"/>
              <a:t> [n=25]</a:t>
            </a:r>
          </a:p>
          <a:p>
            <a:r>
              <a:rPr lang="en-US" dirty="0" err="1" smtClean="0"/>
              <a:t>Anisometropic</a:t>
            </a:r>
            <a:r>
              <a:rPr lang="en-US" dirty="0" smtClean="0"/>
              <a:t> </a:t>
            </a:r>
            <a:r>
              <a:rPr lang="en-US" dirty="0" err="1" smtClean="0"/>
              <a:t>amblyopes</a:t>
            </a:r>
            <a:r>
              <a:rPr lang="en-US" dirty="0" smtClean="0"/>
              <a:t> reading speed &lt; non-amblyopic </a:t>
            </a:r>
            <a:r>
              <a:rPr lang="en-US" dirty="0" err="1" smtClean="0"/>
              <a:t>anisometropes</a:t>
            </a:r>
            <a:r>
              <a:rPr lang="en-US" dirty="0" smtClean="0"/>
              <a:t> = controls</a:t>
            </a:r>
          </a:p>
          <a:p>
            <a:r>
              <a:rPr lang="en-US" dirty="0" smtClean="0"/>
              <a:t>Increased forward saccades, increased regressive saccades, fellow eye instability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3005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235" y="274638"/>
            <a:ext cx="781145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Slow reading in </a:t>
            </a:r>
            <a:r>
              <a:rPr lang="en-US" dirty="0" err="1" smtClean="0"/>
              <a:t>anisometropic</a:t>
            </a:r>
            <a:r>
              <a:rPr lang="en-US" dirty="0" smtClean="0"/>
              <a:t> </a:t>
            </a:r>
            <a:r>
              <a:rPr lang="en-US" dirty="0" err="1" smtClean="0"/>
              <a:t>amblyopes</a:t>
            </a:r>
            <a:r>
              <a:rPr lang="en-US" dirty="0" smtClean="0"/>
              <a:t>    Kelly,</a:t>
            </a:r>
            <a:r>
              <a:rPr lang="mr-IN" dirty="0" smtClean="0"/>
              <a:t>…</a:t>
            </a:r>
            <a:r>
              <a:rPr lang="en-AU" dirty="0" smtClean="0"/>
              <a:t>.,Birch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235" y="1447800"/>
            <a:ext cx="7811453" cy="48006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Reading issues are NOT acuity related</a:t>
            </a:r>
          </a:p>
          <a:p>
            <a:r>
              <a:rPr lang="en-US" dirty="0" smtClean="0"/>
              <a:t>Will improving the amblyopia improve the reading- associated anomalies?</a:t>
            </a:r>
            <a:endParaRPr lang="en-US" dirty="0"/>
          </a:p>
        </p:txBody>
      </p:sp>
      <p:pic>
        <p:nvPicPr>
          <p:cNvPr id="5" name="Picture 4" descr="watch this spac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71" y="3588681"/>
            <a:ext cx="3327538" cy="28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624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DETECTION </a:t>
            </a:r>
            <a:r>
              <a:rPr lang="en-US" dirty="0" err="1" smtClean="0"/>
              <a:t>inc</a:t>
            </a:r>
            <a:r>
              <a:rPr lang="en-US" dirty="0" smtClean="0"/>
              <a:t> examination techniques</a:t>
            </a:r>
          </a:p>
          <a:p>
            <a:r>
              <a:rPr lang="en-US" sz="3600" dirty="0" smtClean="0"/>
              <a:t>ASSOCIATED FINDINGS</a:t>
            </a:r>
          </a:p>
          <a:p>
            <a:r>
              <a:rPr lang="en-US" b="1" dirty="0" smtClean="0"/>
              <a:t>TREATMENTS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83822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-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What usually works</a:t>
            </a:r>
          </a:p>
          <a:p>
            <a:r>
              <a:rPr lang="en-US" dirty="0" smtClean="0"/>
              <a:t>2. What might work</a:t>
            </a:r>
          </a:p>
          <a:p>
            <a:r>
              <a:rPr lang="en-US" dirty="0" smtClean="0"/>
              <a:t>3. What doesn’t work</a:t>
            </a:r>
          </a:p>
          <a:p>
            <a:r>
              <a:rPr lang="en-US" dirty="0" smtClean="0"/>
              <a:t>4. Big knowledge gaps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847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</a:t>
            </a:r>
            <a:r>
              <a:rPr lang="mr-IN" dirty="0" smtClean="0"/>
              <a:t>–</a:t>
            </a:r>
            <a:r>
              <a:rPr lang="en-US" dirty="0" smtClean="0"/>
              <a:t> TREATMENTS</a:t>
            </a:r>
            <a:br>
              <a:rPr lang="en-US" dirty="0" smtClean="0"/>
            </a:br>
            <a:r>
              <a:rPr lang="en-US" dirty="0" smtClean="0"/>
              <a:t>1. What usually works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Glasses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symmetrise</a:t>
            </a:r>
            <a:r>
              <a:rPr lang="en-US" dirty="0" smtClean="0"/>
              <a:t> sensory input</a:t>
            </a:r>
          </a:p>
          <a:p>
            <a:r>
              <a:rPr lang="en-US" dirty="0"/>
              <a:t>Atropine </a:t>
            </a:r>
            <a:r>
              <a:rPr lang="mr-IN" dirty="0"/>
              <a:t>–</a:t>
            </a:r>
            <a:r>
              <a:rPr lang="en-AU" dirty="0"/>
              <a:t> </a:t>
            </a:r>
            <a:r>
              <a:rPr lang="en-AU" dirty="0" smtClean="0"/>
              <a:t>PEDIG</a:t>
            </a:r>
          </a:p>
          <a:p>
            <a:pPr marL="82296" indent="0">
              <a:buNone/>
            </a:pPr>
            <a:r>
              <a:rPr lang="en-AU" dirty="0" smtClean="0"/>
              <a:t>2 consec days a week</a:t>
            </a:r>
            <a:r>
              <a:rPr lang="en-AU" dirty="0" smtClean="0"/>
              <a:t>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Opaque Occlusion </a:t>
            </a:r>
            <a:r>
              <a:rPr lang="mr-IN" dirty="0" smtClean="0"/>
              <a:t>–</a:t>
            </a:r>
            <a:r>
              <a:rPr lang="en-US" dirty="0" smtClean="0"/>
              <a:t> PEDIG, MOTAS</a:t>
            </a:r>
            <a:r>
              <a:rPr lang="en-US" dirty="0" smtClean="0"/>
              <a:t>.</a:t>
            </a:r>
          </a:p>
          <a:p>
            <a:pPr marL="82296" indent="0">
              <a:buNone/>
            </a:pPr>
            <a:r>
              <a:rPr lang="en-US" dirty="0" smtClean="0"/>
              <a:t>Less is often enough</a:t>
            </a:r>
            <a:endParaRPr lang="en-US" dirty="0" smtClean="0"/>
          </a:p>
          <a:p>
            <a:r>
              <a:rPr lang="en-US" dirty="0" smtClean="0"/>
              <a:t>Translucent occlusion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/>
              <a:t>Bangerter</a:t>
            </a:r>
          </a:p>
          <a:p>
            <a:pPr marL="82296" indent="0">
              <a:buNone/>
            </a:pPr>
            <a:r>
              <a:rPr lang="en-US" dirty="0" smtClean="0"/>
              <a:t>= patching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121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What usually works:   Glasses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Glasses alone will fix 25% of kids with </a:t>
            </a:r>
            <a:r>
              <a:rPr lang="en-US" dirty="0" err="1" smtClean="0"/>
              <a:t>anisometropic</a:t>
            </a:r>
            <a:r>
              <a:rPr lang="en-US" dirty="0" smtClean="0"/>
              <a:t> amblyopia</a:t>
            </a:r>
          </a:p>
          <a:p>
            <a:r>
              <a:rPr lang="en-US" dirty="0" smtClean="0"/>
              <a:t>Glasses alone will improve acuity in kids with </a:t>
            </a:r>
            <a:r>
              <a:rPr lang="en-US" dirty="0" err="1" smtClean="0"/>
              <a:t>strabismic</a:t>
            </a:r>
            <a:r>
              <a:rPr lang="en-US" dirty="0" smtClean="0"/>
              <a:t> amblyopia [even if the eyes are not straightened]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761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alibri"/>
                <a:cs typeface="Calibri"/>
              </a:rPr>
              <a:t>1. What usually works: ATROPINE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767" y="1447800"/>
            <a:ext cx="7781921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Very long history</a:t>
            </a:r>
          </a:p>
          <a:p>
            <a:r>
              <a:rPr lang="en-US" dirty="0" smtClean="0"/>
              <a:t>Lancet 1890’s: Occlusion amblyopia recorded</a:t>
            </a:r>
          </a:p>
          <a:p>
            <a:r>
              <a:rPr lang="en-US" dirty="0" smtClean="0"/>
              <a:t>Atropine eye drops might be the oldest pharmacological agent still used regularly today</a:t>
            </a:r>
          </a:p>
          <a:p>
            <a:r>
              <a:rPr lang="en-US" dirty="0" smtClean="0"/>
              <a:t>Mechanism: blurs fixing eye </a:t>
            </a:r>
            <a:r>
              <a:rPr lang="en-US" dirty="0" err="1" smtClean="0"/>
              <a:t>esp</a:t>
            </a:r>
            <a:r>
              <a:rPr lang="en-US" dirty="0" smtClean="0"/>
              <a:t> for near, ?+ other mechanism</a:t>
            </a:r>
          </a:p>
          <a:p>
            <a:r>
              <a:rPr lang="en-US" b="1" i="1" dirty="0" smtClean="0"/>
              <a:t>Will sometimes work even if blur seems inadequate or fixation is not switched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59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Is it perfume or is it tea?</a:t>
            </a:r>
            <a:br>
              <a:rPr lang="en-US" b="1" i="1" dirty="0" smtClean="0"/>
            </a:br>
            <a:r>
              <a:rPr lang="en-US" dirty="0" smtClean="0"/>
              <a:t>A song about Earl Gray tea</a:t>
            </a:r>
            <a:endParaRPr lang="en-US" dirty="0"/>
          </a:p>
        </p:txBody>
      </p:sp>
      <p:pic>
        <p:nvPicPr>
          <p:cNvPr id="4" name="Content Placeholder 3" descr="selection bias1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661" b="-51661"/>
          <a:stretch>
            <a:fillRect/>
          </a:stretch>
        </p:blipFill>
        <p:spPr>
          <a:xfrm>
            <a:off x="1435100" y="1447800"/>
            <a:ext cx="7499350" cy="4800600"/>
          </a:xfrm>
        </p:spPr>
      </p:pic>
      <p:sp>
        <p:nvSpPr>
          <p:cNvPr id="5" name="TextBox 4"/>
          <p:cNvSpPr txBox="1"/>
          <p:nvPr/>
        </p:nvSpPr>
        <p:spPr>
          <a:xfrm>
            <a:off x="2630972" y="5316565"/>
            <a:ext cx="49246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</a:rPr>
              <a:t>SELECTION BIAS :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AN </a:t>
            </a:r>
            <a:r>
              <a:rPr lang="en-US" b="1" dirty="0" smtClean="0">
                <a:solidFill>
                  <a:srgbClr val="FF0000"/>
                </a:solidFill>
              </a:rPr>
              <a:t>UN/UNDER- RECOGNISED </a:t>
            </a:r>
            <a:r>
              <a:rPr lang="en-US" b="1" dirty="0" smtClean="0">
                <a:solidFill>
                  <a:srgbClr val="FF0000"/>
                </a:solidFill>
              </a:rPr>
              <a:t>PROBLEM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  </a:t>
            </a:r>
            <a:r>
              <a:rPr lang="en-US" b="1" dirty="0" smtClean="0">
                <a:solidFill>
                  <a:srgbClr val="FF0000"/>
                </a:solidFill>
              </a:rPr>
              <a:t>MUCH AMBLYOPIA RESEARCH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1671" y="2274308"/>
            <a:ext cx="5730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‘TRUTH’ CAN BE FLEXIBLE UNTIL YOU FIND 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67924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413792"/>
            <a:ext cx="5061248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Occlusion therapy for amblyopia</a:t>
            </a:r>
            <a:endParaRPr lang="gsw-FR" sz="3600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2880320" cy="3518815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Orthoptic meeting July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7E2F3FD-DF12-4D7B-B2DB-4025034C1D4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3678" y="4108429"/>
            <a:ext cx="2089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85000"/>
                  </a:schemeClr>
                </a:solidFill>
                <a:latin typeface="+mn-lt"/>
              </a:rPr>
              <a:t>Erasmus </a:t>
            </a:r>
            <a:r>
              <a:rPr lang="en-US" i="1" dirty="0" smtClean="0">
                <a:solidFill>
                  <a:schemeClr val="tx1">
                    <a:lumMod val="85000"/>
                  </a:schemeClr>
                </a:solidFill>
                <a:latin typeface="+mn-lt"/>
              </a:rPr>
              <a:t>Darwin</a:t>
            </a:r>
          </a:p>
          <a:p>
            <a:pPr algn="ctr"/>
            <a:r>
              <a:rPr lang="en-US" i="1" dirty="0" smtClean="0">
                <a:solidFill>
                  <a:schemeClr val="tx1">
                    <a:lumMod val="85000"/>
                  </a:schemeClr>
                </a:solidFill>
                <a:latin typeface="+mn-lt"/>
              </a:rPr>
              <a:t>1731 – 1802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1600200"/>
            <a:ext cx="51125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600" dirty="0" smtClean="0">
                <a:latin typeface="+mn-lt"/>
              </a:rPr>
              <a:t>Introduced to UK ophthalmology 300! yrs ago by Charles Darwin’s grandfather </a:t>
            </a:r>
          </a:p>
          <a:p>
            <a:pPr marL="457200" indent="-457200"/>
            <a:endParaRPr lang="en-US" sz="2800" dirty="0" smtClean="0">
              <a:latin typeface="+mn-lt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800" dirty="0">
              <a:latin typeface="+mn-lt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783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300" y="-26178"/>
            <a:ext cx="75055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1. What usually works:  Opaque Occlusion</a:t>
            </a:r>
            <a:br>
              <a:rPr lang="en-US" sz="3200" dirty="0" smtClean="0"/>
            </a:br>
            <a:r>
              <a:rPr lang="en-US" sz="4000" u="sng" dirty="0" smtClean="0"/>
              <a:t>Occlusion Dose Monitor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637" y="1600200"/>
            <a:ext cx="7988101" cy="5257800"/>
          </a:xfrm>
        </p:spPr>
        <p:txBody>
          <a:bodyPr>
            <a:normAutofit/>
          </a:bodyPr>
          <a:lstStyle/>
          <a:p>
            <a:r>
              <a:rPr lang="en-AU" sz="2400" b="1" dirty="0" smtClean="0"/>
              <a:t>Occlusion</a:t>
            </a:r>
            <a:r>
              <a:rPr lang="en-AU" sz="2400" b="1" dirty="0"/>
              <a:t> dose monitoring in amblyopia </a:t>
            </a:r>
            <a:r>
              <a:rPr lang="en-AU" sz="2400" b="1" dirty="0" smtClean="0"/>
              <a:t>therapy</a:t>
            </a:r>
            <a:r>
              <a:rPr lang="en-AU" sz="2400" b="1" dirty="0"/>
              <a:t>: </a:t>
            </a:r>
            <a:endParaRPr lang="en-AU" sz="2400" b="1" dirty="0" smtClean="0"/>
          </a:p>
          <a:p>
            <a:pPr marL="82296" indent="0">
              <a:buNone/>
            </a:pPr>
            <a:r>
              <a:rPr lang="en-AU" sz="2400" b="1" dirty="0" smtClean="0"/>
              <a:t>status, insights, &amp; future</a:t>
            </a:r>
            <a:r>
              <a:rPr lang="en-AU" sz="2400" b="1" dirty="0"/>
              <a:t> directions.</a:t>
            </a:r>
            <a:endParaRPr lang="en-AU" sz="2400" dirty="0"/>
          </a:p>
          <a:p>
            <a:pPr marL="0" indent="0">
              <a:buNone/>
            </a:pPr>
            <a:r>
              <a:rPr lang="en-AU" sz="1800" dirty="0">
                <a:hlinkClick r:id="rId2"/>
              </a:rPr>
              <a:t>Stewart CE</a:t>
            </a:r>
            <a:r>
              <a:rPr lang="en-AU" sz="1800" baseline="30000" dirty="0"/>
              <a:t>1</a:t>
            </a:r>
            <a:r>
              <a:rPr lang="en-AU" sz="1800" dirty="0"/>
              <a:t>, </a:t>
            </a:r>
            <a:r>
              <a:rPr lang="en-AU" sz="1800" dirty="0">
                <a:hlinkClick r:id="rId3"/>
              </a:rPr>
              <a:t>Moseley MJ</a:t>
            </a:r>
            <a:r>
              <a:rPr lang="en-AU" sz="1800" baseline="30000" dirty="0"/>
              <a:t>2</a:t>
            </a:r>
            <a:r>
              <a:rPr lang="en-AU" sz="1800" dirty="0" smtClean="0"/>
              <a:t>,</a:t>
            </a:r>
            <a:r>
              <a:rPr lang="en-AU" sz="1800" dirty="0" smtClean="0">
                <a:hlinkClick r:id="rId4"/>
              </a:rPr>
              <a:t>Georgiou </a:t>
            </a:r>
            <a:r>
              <a:rPr lang="en-AU" sz="1800" dirty="0">
                <a:hlinkClick r:id="rId4"/>
              </a:rPr>
              <a:t>P</a:t>
            </a:r>
            <a:r>
              <a:rPr lang="en-AU" sz="1800" baseline="30000" dirty="0"/>
              <a:t>3</a:t>
            </a:r>
            <a:r>
              <a:rPr lang="en-AU" sz="1800" dirty="0"/>
              <a:t>, </a:t>
            </a:r>
            <a:r>
              <a:rPr lang="en-AU" sz="1800" b="1" dirty="0">
                <a:hlinkClick r:id="rId5"/>
              </a:rPr>
              <a:t>Fielder </a:t>
            </a:r>
            <a:r>
              <a:rPr lang="en-AU" sz="1800" b="1" dirty="0" smtClean="0">
                <a:hlinkClick r:id="rId5"/>
              </a:rPr>
              <a:t>AR</a:t>
            </a:r>
            <a:r>
              <a:rPr lang="en-AU" sz="1800" dirty="0" smtClean="0"/>
              <a:t>.       J AAPOS  Sept, 2017</a:t>
            </a:r>
          </a:p>
          <a:p>
            <a:r>
              <a:rPr lang="en-US" sz="2800" b="0" i="1" u="none" strike="noStrike" baseline="0" dirty="0" smtClean="0"/>
              <a:t>Optometry &amp; Visual Science, University of London, UK </a:t>
            </a:r>
            <a:endParaRPr lang="en-US" sz="2800" i="1" dirty="0"/>
          </a:p>
          <a:p>
            <a:r>
              <a:rPr lang="en-US" sz="2800" b="1" i="1" u="none" strike="noStrike" baseline="0" dirty="0" smtClean="0"/>
              <a:t>Centre for Bio-inspired Technology</a:t>
            </a:r>
            <a:r>
              <a:rPr lang="en-US" sz="2800" b="0" i="1" u="none" strike="noStrike" baseline="0" dirty="0" smtClean="0"/>
              <a:t>, Electrical &amp; Electronic</a:t>
            </a:r>
            <a:r>
              <a:rPr lang="en-US" sz="2800" b="0" i="1" u="none" strike="noStrike" dirty="0" smtClean="0"/>
              <a:t>  </a:t>
            </a:r>
            <a:r>
              <a:rPr lang="en-US" sz="2800" b="0" i="1" u="none" strike="noStrike" baseline="0" dirty="0" smtClean="0"/>
              <a:t>Engineering, Imperial College London, </a:t>
            </a:r>
            <a:r>
              <a:rPr lang="en-AU" sz="2800" b="0" i="1" u="none" strike="noStrike" baseline="0" dirty="0" smtClean="0"/>
              <a:t>UK </a:t>
            </a:r>
            <a:endParaRPr lang="en-AU" sz="2800" dirty="0"/>
          </a:p>
          <a:p>
            <a:r>
              <a:rPr lang="en-AU" i="1" dirty="0" smtClean="0"/>
              <a:t>We </a:t>
            </a:r>
            <a:r>
              <a:rPr lang="en-AU" i="1" dirty="0"/>
              <a:t>are entering the era of personalized ophthalmology in which treatments will be tailored to the needs of the individual child and facilitated by the use of wearable monitors.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079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404" y="-26178"/>
            <a:ext cx="7638396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1. What usually works:  Opaque Occlusion</a:t>
            </a:r>
            <a:br>
              <a:rPr lang="en-US" sz="3200" dirty="0" smtClean="0"/>
            </a:br>
            <a:r>
              <a:rPr lang="en-US" sz="4000" u="sng" dirty="0" smtClean="0"/>
              <a:t>Occlusion Dose Monitor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9021739" cy="5257800"/>
          </a:xfrm>
        </p:spPr>
        <p:txBody>
          <a:bodyPr>
            <a:normAutofit/>
          </a:bodyPr>
          <a:lstStyle/>
          <a:p>
            <a:endParaRPr lang="en-AU" sz="2000" dirty="0" smtClean="0"/>
          </a:p>
        </p:txBody>
      </p:sp>
      <p:pic>
        <p:nvPicPr>
          <p:cNvPr id="4" name="Picture 3" descr="amblyopia dose respons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808" y="2179970"/>
            <a:ext cx="6289421" cy="385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251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37000" y="188640"/>
            <a:ext cx="7515599" cy="1656184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Dissenter #1:   </a:t>
            </a:r>
            <a:r>
              <a:rPr lang="en-US" sz="3600" dirty="0" smtClean="0"/>
              <a:t>Bill Scott Iowa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MUCH</a:t>
            </a:r>
            <a:r>
              <a:rPr lang="en-US" sz="3600" dirty="0" smtClean="0"/>
              <a:t> </a:t>
            </a:r>
            <a:r>
              <a:rPr lang="en-US" sz="3600" dirty="0"/>
              <a:t>more </a:t>
            </a:r>
            <a:r>
              <a:rPr lang="en-US" sz="3600" dirty="0" smtClean="0"/>
              <a:t>is always better</a:t>
            </a:r>
            <a:endParaRPr lang="en-US" sz="48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255131" y="1643082"/>
            <a:ext cx="7185726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All patients : full-time </a:t>
            </a:r>
            <a:r>
              <a:rPr lang="en-US" sz="2800" dirty="0" smtClean="0"/>
              <a:t>occlusion</a:t>
            </a:r>
          </a:p>
          <a:p>
            <a:pPr>
              <a:buFont typeface="Wingdings" pitchFamily="2" charset="2"/>
              <a:buChar char="Ø"/>
            </a:pPr>
            <a:endParaRPr lang="en-US" sz="2800" b="1" dirty="0"/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Success :  20/30 or</a:t>
            </a:r>
            <a:r>
              <a:rPr lang="en-US" sz="2800" dirty="0" smtClean="0"/>
              <a:t> better, or </a:t>
            </a:r>
            <a:r>
              <a:rPr lang="en-US" sz="2800" dirty="0"/>
              <a:t>equal VA by </a:t>
            </a:r>
            <a:r>
              <a:rPr lang="en-US" sz="2800" dirty="0" err="1"/>
              <a:t>ﬁxation</a:t>
            </a:r>
            <a:r>
              <a:rPr lang="en-US" sz="2800" dirty="0"/>
              <a:t> pattern.  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600 pts followed up after cessation of FT patching [mean 7y]. 89% followed &gt; 1 y.</a:t>
            </a:r>
          </a:p>
          <a:p>
            <a:pPr>
              <a:buFont typeface="Wingdings" pitchFamily="2" charset="2"/>
              <a:buChar char="Ø"/>
            </a:pP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496" y="6505599"/>
            <a:ext cx="2454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W Scott     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J AAPOS 2005</a:t>
            </a:r>
            <a:endParaRPr lang="en-GB" sz="140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29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Scott:  EXCEPTIONAL Results  1 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225598" y="1632168"/>
            <a:ext cx="7399537" cy="43891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96% attained “success”. </a:t>
            </a:r>
            <a:endParaRPr lang="en-US" sz="24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4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60</a:t>
            </a:r>
            <a:r>
              <a:rPr lang="en-US" sz="2400" dirty="0"/>
              <a:t>%: equal visual acuity.</a:t>
            </a:r>
            <a:r>
              <a:rPr lang="en-US" sz="2400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4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6/12 - 6/30 : 6/9 or ≥ 3 lines improvement: </a:t>
            </a:r>
            <a:r>
              <a:rPr lang="en-US" sz="2400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PEDIG </a:t>
            </a:r>
            <a:r>
              <a:rPr lang="en-US" sz="2400" dirty="0"/>
              <a:t>~80%, Scott </a:t>
            </a:r>
            <a:r>
              <a:rPr lang="en-US" sz="2400" dirty="0" smtClean="0"/>
              <a:t>96% </a:t>
            </a: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3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Scott:  EXCEPTIONAL Results   2 </a:t>
            </a:r>
            <a:endParaRPr lang="en-US" sz="36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225598" y="1632168"/>
            <a:ext cx="7399537" cy="43891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Younger</a:t>
            </a:r>
            <a:r>
              <a:rPr lang="en-US" dirty="0"/>
              <a:t>:  less occlusion time to endpoint &amp; better visual outcome </a:t>
            </a:r>
            <a:r>
              <a:rPr lang="en-US" sz="1800" dirty="0"/>
              <a:t>(P  = 0.0001)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/>
              <a:t>Incidence </a:t>
            </a:r>
            <a:r>
              <a:rPr lang="en-US" b="1" dirty="0"/>
              <a:t>of occlusion amblyopia was 26%. Nearly all </a:t>
            </a:r>
            <a:r>
              <a:rPr lang="en-US" b="1" dirty="0" smtClean="0"/>
              <a:t>treatable    = price to pay for ?superior results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b="1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Unlikely to ever be tested against ‘newer’ lower dose treatments</a:t>
            </a: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4525-4C8F-4168-8A7F-030B88BFE8A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49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7675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 </a:t>
            </a:r>
            <a:r>
              <a:rPr lang="mr-IN" dirty="0" smtClean="0"/>
              <a:t>–</a:t>
            </a:r>
            <a:r>
              <a:rPr lang="en-US" dirty="0" smtClean="0"/>
              <a:t> TREATMENTS</a:t>
            </a:r>
            <a:br>
              <a:rPr lang="en-US" dirty="0" smtClean="0"/>
            </a:br>
            <a:r>
              <a:rPr lang="en-US" sz="4000" dirty="0" smtClean="0"/>
              <a:t>2. What might work  / sometimes works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377686"/>
            <a:ext cx="7498080" cy="38707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Alignment surgery alone</a:t>
            </a:r>
          </a:p>
          <a:p>
            <a:r>
              <a:rPr lang="en-US" dirty="0" smtClean="0"/>
              <a:t>Alignment surgery + patch/ atropine</a:t>
            </a:r>
          </a:p>
          <a:p>
            <a:r>
              <a:rPr lang="en-US" dirty="0" smtClean="0"/>
              <a:t>Acupuncture</a:t>
            </a:r>
          </a:p>
          <a:p>
            <a:r>
              <a:rPr lang="en-US" dirty="0" smtClean="0"/>
              <a:t>Magnetic brain stimulation</a:t>
            </a:r>
          </a:p>
          <a:p>
            <a:r>
              <a:rPr lang="en-US" dirty="0" smtClean="0"/>
              <a:t>CNS Drugs</a:t>
            </a:r>
          </a:p>
          <a:p>
            <a:r>
              <a:rPr lang="en-US" dirty="0"/>
              <a:t>Liquid  Xl </a:t>
            </a:r>
            <a:r>
              <a:rPr lang="en-US" dirty="0" smtClean="0"/>
              <a:t>glasses</a:t>
            </a:r>
          </a:p>
          <a:p>
            <a:r>
              <a:rPr lang="en-US" dirty="0" smtClean="0"/>
              <a:t>Binocular sensory treatments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801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7675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2. What might work  / sometimes works:  Alignment surgery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377686"/>
            <a:ext cx="7498080" cy="3870714"/>
          </a:xfrm>
        </p:spPr>
        <p:txBody>
          <a:bodyPr/>
          <a:lstStyle/>
          <a:p>
            <a:r>
              <a:rPr lang="en-US" dirty="0" smtClean="0"/>
              <a:t>Alignment surgery alone:  will fix amblyopia 25% of the time</a:t>
            </a:r>
          </a:p>
          <a:p>
            <a:r>
              <a:rPr lang="en-US" dirty="0"/>
              <a:t>P</a:t>
            </a:r>
            <a:r>
              <a:rPr lang="en-US" dirty="0" smtClean="0"/>
              <a:t>atch/ atropine after alignment surgery: no good studies. Often </a:t>
            </a:r>
            <a:r>
              <a:rPr lang="en-US" dirty="0" smtClean="0"/>
              <a:t>works better than before alignment surgery</a:t>
            </a:r>
            <a:endParaRPr lang="en-US" dirty="0" smtClean="0"/>
          </a:p>
          <a:p>
            <a:pPr marL="82296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6037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7675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2. What might work  / sometimes works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377686"/>
            <a:ext cx="7498080" cy="3870714"/>
          </a:xfrm>
        </p:spPr>
        <p:txBody>
          <a:bodyPr>
            <a:normAutofit/>
          </a:bodyPr>
          <a:lstStyle/>
          <a:p>
            <a:r>
              <a:rPr lang="en-US" dirty="0" smtClean="0"/>
              <a:t>Acupuncture : one study. Probably works. Very $</a:t>
            </a:r>
          </a:p>
          <a:p>
            <a:r>
              <a:rPr lang="en-US" dirty="0" smtClean="0"/>
              <a:t>Magnetic brain stimulation: will never be studied in kids</a:t>
            </a:r>
          </a:p>
          <a:p>
            <a:r>
              <a:rPr lang="en-US" dirty="0" smtClean="0"/>
              <a:t>CNS  Drugs </a:t>
            </a:r>
          </a:p>
          <a:p>
            <a:r>
              <a:rPr lang="en-US" dirty="0"/>
              <a:t>Liquid  Xl glasses</a:t>
            </a:r>
          </a:p>
          <a:p>
            <a:endParaRPr lang="en-US" dirty="0"/>
          </a:p>
          <a:p>
            <a:pPr marL="82296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8833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2. What might work  / sometimes works   CNS  </a:t>
            </a:r>
            <a:r>
              <a:rPr lang="en-US" sz="3600" dirty="0" smtClean="0"/>
              <a:t>Drugs </a:t>
            </a:r>
            <a:endParaRPr lang="en-US" sz="3600" dirty="0"/>
          </a:p>
        </p:txBody>
      </p:sp>
      <p:pic>
        <p:nvPicPr>
          <p:cNvPr id="15" name="Content Placeholder 14" descr="fluoexitine amblyopia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1" b="7451"/>
          <a:stretch/>
        </p:blipFill>
        <p:spPr/>
      </p:pic>
      <p:sp>
        <p:nvSpPr>
          <p:cNvPr id="16" name="TextBox 15"/>
          <p:cNvSpPr txBox="1"/>
          <p:nvPr/>
        </p:nvSpPr>
        <p:spPr>
          <a:xfrm>
            <a:off x="2640022" y="6333669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SCIENCE VOL 320 18 APRIL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44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IT’S ALL CALLED AMBLYOPIA</a:t>
            </a:r>
            <a:br>
              <a:rPr lang="en-US" sz="2400" dirty="0" smtClean="0"/>
            </a:br>
            <a:r>
              <a:rPr lang="en-US" sz="2400" dirty="0" smtClean="0"/>
              <a:t>BUT IT’S NOT  </a:t>
            </a:r>
            <a:r>
              <a:rPr lang="en-US" sz="2400" dirty="0" smtClean="0"/>
              <a:t>ALL THE SAME </a:t>
            </a:r>
            <a:r>
              <a:rPr lang="en-US" sz="2400" dirty="0" smtClean="0"/>
              <a:t>- IT’S </a:t>
            </a:r>
            <a:r>
              <a:rPr lang="en-US" sz="2400" dirty="0" smtClean="0"/>
              <a:t>ALL DIFFERENT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‘EASY’ AMBLYOPIA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DIFFICULT AMBLYOPIA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051866"/>
          </a:xfrm>
        </p:spPr>
        <p:txBody>
          <a:bodyPr>
            <a:normAutofit/>
          </a:bodyPr>
          <a:lstStyle/>
          <a:p>
            <a:r>
              <a:rPr lang="en-US" dirty="0" smtClean="0"/>
              <a:t>Responds to glasses after 2-3 months. Regains stereo</a:t>
            </a:r>
            <a:r>
              <a:rPr lang="en-US" dirty="0" smtClean="0"/>
              <a:t>.6/6 outcome</a:t>
            </a:r>
            <a:endParaRPr lang="en-US" dirty="0" smtClean="0"/>
          </a:p>
          <a:p>
            <a:r>
              <a:rPr lang="en-US" dirty="0" smtClean="0"/>
              <a:t>Responds to glasses &amp; 1-2 cycles [1 week per year of age] of  occlusion [or weekend atropine]. Regains </a:t>
            </a:r>
            <a:r>
              <a:rPr lang="en-US" dirty="0" smtClean="0"/>
              <a:t>good stereo</a:t>
            </a:r>
            <a:r>
              <a:rPr lang="en-US" dirty="0" smtClean="0"/>
              <a:t>. </a:t>
            </a:r>
            <a:r>
              <a:rPr lang="en-US" dirty="0" smtClean="0"/>
              <a:t>6/9+ outcome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0518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Amblyopia. Large constant strab. </a:t>
            </a:r>
            <a:r>
              <a:rPr lang="en-US" dirty="0" smtClean="0"/>
              <a:t>Patch </a:t>
            </a:r>
            <a:r>
              <a:rPr lang="en-US" dirty="0"/>
              <a:t>/atropine ineffective or not tolerated. </a:t>
            </a:r>
            <a:r>
              <a:rPr lang="en-US" dirty="0" smtClean="0"/>
              <a:t>Aligned with surgery</a:t>
            </a:r>
            <a:r>
              <a:rPr lang="en-US" dirty="0"/>
              <a:t>. </a:t>
            </a:r>
            <a:r>
              <a:rPr lang="en-US" dirty="0" smtClean="0"/>
              <a:t> Patch / atropine now </a:t>
            </a:r>
            <a:r>
              <a:rPr lang="en-US" dirty="0" smtClean="0"/>
              <a:t>more effective</a:t>
            </a:r>
            <a:r>
              <a:rPr lang="en-US" dirty="0" smtClean="0"/>
              <a:t>. </a:t>
            </a:r>
            <a:r>
              <a:rPr lang="en-US" dirty="0" smtClean="0"/>
              <a:t>6/12 outcome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a/a</a:t>
            </a:r>
            <a:r>
              <a:rPr lang="mr-IN" dirty="0" smtClean="0"/>
              <a:t>…</a:t>
            </a:r>
            <a:r>
              <a:rPr lang="en-AU" dirty="0" smtClean="0"/>
              <a:t>.</a:t>
            </a:r>
            <a:r>
              <a:rPr lang="en-AU" dirty="0" smtClean="0"/>
              <a:t>.6/30 outcome</a:t>
            </a:r>
            <a:endParaRPr lang="en-AU" dirty="0" smtClean="0"/>
          </a:p>
          <a:p>
            <a:r>
              <a:rPr lang="en-AU" dirty="0" smtClean="0"/>
              <a:t>a/a </a:t>
            </a:r>
            <a:r>
              <a:rPr lang="mr-IN" dirty="0" smtClean="0"/>
              <a:t>…</a:t>
            </a:r>
            <a:r>
              <a:rPr lang="en-AU" dirty="0" smtClean="0"/>
              <a:t>2-3 surgeries needed </a:t>
            </a:r>
          </a:p>
          <a:p>
            <a:r>
              <a:rPr lang="en-AU" dirty="0" smtClean="0"/>
              <a:t>With high anisometropia</a:t>
            </a:r>
            <a:r>
              <a:rPr lang="mr-IN" dirty="0" smtClean="0"/>
              <a:t>…</a:t>
            </a:r>
            <a:r>
              <a:rPr lang="en-AU" dirty="0" smtClean="0"/>
              <a:t>6/12 </a:t>
            </a:r>
            <a:r>
              <a:rPr lang="en-AU" dirty="0" smtClean="0"/>
              <a:t>outcome</a:t>
            </a:r>
          </a:p>
          <a:p>
            <a:r>
              <a:rPr lang="en-AU" dirty="0" smtClean="0"/>
              <a:t>a/a</a:t>
            </a:r>
            <a:r>
              <a:rPr lang="mr-IN" dirty="0" smtClean="0"/>
              <a:t>…</a:t>
            </a:r>
            <a:r>
              <a:rPr lang="en-AU" dirty="0" smtClean="0"/>
              <a:t>.6/30 </a:t>
            </a:r>
            <a:r>
              <a:rPr lang="en-AU" dirty="0" smtClean="0"/>
              <a:t>outcome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6777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702" y="274638"/>
            <a:ext cx="260791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CNS drugs:</a:t>
            </a:r>
            <a:br>
              <a:rPr lang="en-US" dirty="0" smtClean="0"/>
            </a:br>
            <a:r>
              <a:rPr lang="en-US" dirty="0" smtClean="0"/>
              <a:t>L-Dopa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4664" y="3007230"/>
            <a:ext cx="7402136" cy="3429061"/>
          </a:xfrm>
        </p:spPr>
        <p:txBody>
          <a:bodyPr/>
          <a:lstStyle/>
          <a:p>
            <a:r>
              <a:rPr lang="en-US" dirty="0" smtClean="0"/>
              <a:t>On/off  for 25 yrs for all-comers &amp; stubborn amblyopia</a:t>
            </a:r>
          </a:p>
          <a:p>
            <a:pPr>
              <a:buNone/>
            </a:pPr>
            <a:r>
              <a:rPr lang="en-US" u="sng" dirty="0" smtClean="0"/>
              <a:t>Stubborn amblyopia</a:t>
            </a:r>
          </a:p>
          <a:p>
            <a:r>
              <a:rPr lang="en-US" dirty="0" smtClean="0"/>
              <a:t>9 weeks of meds with 3h/d of patch</a:t>
            </a:r>
          </a:p>
          <a:p>
            <a:r>
              <a:rPr lang="en-US" dirty="0" smtClean="0"/>
              <a:t>1/3: 2 line improvement that usually lasts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B0B93CB3-EEBA-F141-8C61-CEE2DD4AE3A4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6" name="Picture 5" descr="LDopa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615" y="-681098"/>
            <a:ext cx="6311900" cy="337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3128" y="532471"/>
            <a:ext cx="2856371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Archives </a:t>
            </a:r>
            <a:r>
              <a:rPr lang="en-US" sz="1600" dirty="0" err="1" smtClean="0"/>
              <a:t>Ophthal</a:t>
            </a:r>
            <a:r>
              <a:rPr lang="en-US" sz="1600" dirty="0" smtClean="0"/>
              <a:t> Sept 2010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56729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 Xl glasses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Wang J, Neely DE, </a:t>
            </a:r>
            <a:r>
              <a:rPr lang="en-US" sz="2400" dirty="0" err="1"/>
              <a:t>Galli</a:t>
            </a:r>
            <a:r>
              <a:rPr lang="en-US" sz="2400" dirty="0"/>
              <a:t> J, </a:t>
            </a:r>
            <a:r>
              <a:rPr lang="en-US" sz="2400" dirty="0" err="1"/>
              <a:t>Schliesser</a:t>
            </a:r>
            <a:r>
              <a:rPr lang="en-US" sz="2400" dirty="0"/>
              <a:t> J, Graves A, </a:t>
            </a:r>
            <a:r>
              <a:rPr lang="en-US" sz="2400" dirty="0" err="1"/>
              <a:t>Damarjian</a:t>
            </a:r>
            <a:r>
              <a:rPr lang="en-US" sz="2400" dirty="0"/>
              <a:t> TG, et al. </a:t>
            </a:r>
            <a:endParaRPr lang="en-US" sz="2400" dirty="0" smtClean="0"/>
          </a:p>
          <a:p>
            <a:r>
              <a:rPr lang="en-US" dirty="0" smtClean="0"/>
              <a:t>A </a:t>
            </a:r>
            <a:r>
              <a:rPr lang="en-US" dirty="0"/>
              <a:t>pilot randomized </a:t>
            </a:r>
            <a:r>
              <a:rPr lang="en-US" dirty="0" smtClean="0"/>
              <a:t>clinical trial </a:t>
            </a:r>
            <a:r>
              <a:rPr lang="en-US" dirty="0"/>
              <a:t>of intermittent occlusion therapy liquid crystal glasses versus traditional patching for treatment </a:t>
            </a:r>
            <a:r>
              <a:rPr lang="en-US" dirty="0" smtClean="0"/>
              <a:t>of  moderate </a:t>
            </a:r>
            <a:r>
              <a:rPr lang="en-US" dirty="0"/>
              <a:t>unilateral amblyopia. </a:t>
            </a:r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J </a:t>
            </a:r>
            <a:r>
              <a:rPr lang="en-US" sz="2800" dirty="0"/>
              <a:t>AAPOS. 2016;20:326–31.</a:t>
            </a:r>
          </a:p>
        </p:txBody>
      </p:sp>
    </p:spTree>
    <p:extLst>
      <p:ext uri="{BB962C8B-B14F-4D97-AF65-F5344CB8AC3E}">
        <p14:creationId xmlns:p14="http://schemas.microsoft.com/office/powerpoint/2010/main" val="21463942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Liquid  Xl  </a:t>
            </a:r>
            <a:r>
              <a:rPr lang="en-US" sz="3600" dirty="0" smtClean="0"/>
              <a:t>glasses</a:t>
            </a:r>
            <a:br>
              <a:rPr lang="en-US" sz="3600" dirty="0" smtClean="0"/>
            </a:br>
            <a:r>
              <a:rPr lang="en-US" sz="3600" dirty="0" smtClean="0"/>
              <a:t>one lens darkens : one second on / off</a:t>
            </a:r>
            <a:endParaRPr lang="en-US" sz="3600" dirty="0"/>
          </a:p>
        </p:txBody>
      </p:sp>
      <p:pic>
        <p:nvPicPr>
          <p:cNvPr id="4" name="Content Placeholder 3" descr="amblyz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46" b="-13246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1771949" y="5966368"/>
            <a:ext cx="528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problems: still ugly, expensive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48160" y="1402987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Popular in Turkey:  now </a:t>
            </a:r>
          </a:p>
          <a:p>
            <a:r>
              <a:rPr lang="en-US" dirty="0"/>
              <a:t>m</a:t>
            </a:r>
            <a:r>
              <a:rPr lang="en-US" dirty="0" smtClean="0"/>
              <a:t>ade by a  competitor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40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2A. What might / sometimes work</a:t>
            </a:r>
            <a:br>
              <a:rPr lang="en-US" dirty="0" smtClean="0"/>
            </a:br>
            <a:r>
              <a:rPr lang="en-US" dirty="0" smtClean="0"/>
              <a:t>BINOCULAR SENSORY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717356"/>
            <a:ext cx="7498080" cy="3531044"/>
          </a:xfrm>
        </p:spPr>
        <p:txBody>
          <a:bodyPr/>
          <a:lstStyle/>
          <a:p>
            <a:r>
              <a:rPr lang="en-US" dirty="0" smtClean="0"/>
              <a:t>Glasses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symmetrise</a:t>
            </a:r>
            <a:r>
              <a:rPr lang="en-US" dirty="0" smtClean="0"/>
              <a:t> sensory input</a:t>
            </a:r>
          </a:p>
          <a:p>
            <a:r>
              <a:rPr lang="en-US" dirty="0" smtClean="0"/>
              <a:t>Translucent occlusion </a:t>
            </a:r>
            <a:r>
              <a:rPr lang="mr-IN" dirty="0" smtClean="0"/>
              <a:t>–</a:t>
            </a:r>
            <a:r>
              <a:rPr lang="en-US" dirty="0" smtClean="0"/>
              <a:t> Bangerter</a:t>
            </a:r>
          </a:p>
          <a:p>
            <a:r>
              <a:rPr lang="en-US" dirty="0" smtClean="0"/>
              <a:t>Atropine</a:t>
            </a:r>
          </a:p>
          <a:p>
            <a:r>
              <a:rPr lang="en-US" dirty="0" smtClean="0"/>
              <a:t>Optical </a:t>
            </a:r>
            <a:r>
              <a:rPr lang="en-US" dirty="0" err="1" smtClean="0"/>
              <a:t>penalisation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Video games</a:t>
            </a:r>
          </a:p>
        </p:txBody>
      </p:sp>
    </p:spTree>
    <p:extLst>
      <p:ext uri="{BB962C8B-B14F-4D97-AF65-F5344CB8AC3E}">
        <p14:creationId xmlns:p14="http://schemas.microsoft.com/office/powerpoint/2010/main" val="394527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799" y="274638"/>
            <a:ext cx="5725521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 BINOCULAR SENSORY TREATMENTS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3600" u="sng" dirty="0" smtClean="0"/>
              <a:t>Videos &amp; video games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332876"/>
            <a:ext cx="7498080" cy="39155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Principle:</a:t>
            </a:r>
          </a:p>
          <a:p>
            <a:r>
              <a:rPr lang="en-US" dirty="0" smtClean="0"/>
              <a:t>Different sensory inputs to each eye</a:t>
            </a:r>
          </a:p>
          <a:p>
            <a:r>
              <a:rPr lang="en-US" dirty="0" smtClean="0"/>
              <a:t>High contrast image to amblyopic eye, lower contrast to normal eye</a:t>
            </a:r>
          </a:p>
          <a:p>
            <a:r>
              <a:rPr lang="en-US" dirty="0" smtClean="0"/>
              <a:t>Can continually modify contrast as amblyopia improves</a:t>
            </a:r>
          </a:p>
          <a:p>
            <a:r>
              <a:rPr lang="en-US" dirty="0" smtClean="0"/>
              <a:t>Hi-tech / sexy / appealing / very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</a:p>
          <a:p>
            <a:pPr marL="0" indent="0">
              <a:buNone/>
            </a:pPr>
            <a:r>
              <a:rPr lang="en-US" u="sng" dirty="0" smtClean="0"/>
              <a:t>Platforms:</a:t>
            </a:r>
          </a:p>
          <a:p>
            <a:r>
              <a:rPr lang="en-US" dirty="0" err="1" smtClean="0"/>
              <a:t>IPad</a:t>
            </a:r>
            <a:r>
              <a:rPr lang="en-US" dirty="0" smtClean="0"/>
              <a:t>, IPod, virtual reality players,</a:t>
            </a:r>
            <a:r>
              <a:rPr lang="mr-IN" dirty="0" smtClean="0"/>
              <a:t>…</a:t>
            </a:r>
            <a:endParaRPr lang="en-US" dirty="0" smtClean="0"/>
          </a:p>
        </p:txBody>
      </p:sp>
      <p:pic>
        <p:nvPicPr>
          <p:cNvPr id="5" name="Picture 4" descr="new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77"/>
            <a:ext cx="29718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61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286" y="156493"/>
            <a:ext cx="7309401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BINOCULAR SENSORY TREATMENTS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3600" u="sng" dirty="0" smtClean="0"/>
              <a:t>Videos &amp; video games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u="sng" dirty="0"/>
          </a:p>
        </p:txBody>
      </p:sp>
      <p:pic>
        <p:nvPicPr>
          <p:cNvPr id="8" name="Content Placeholder 7" descr="hunter ipad: eye pad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1" b="7451"/>
          <a:stretch/>
        </p:blipFill>
        <p:spPr/>
      </p:pic>
    </p:spTree>
    <p:extLst>
      <p:ext uri="{BB962C8B-B14F-4D97-AF65-F5344CB8AC3E}">
        <p14:creationId xmlns:p14="http://schemas.microsoft.com/office/powerpoint/2010/main" val="4228320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144" y="274638"/>
            <a:ext cx="7856544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BRAVO  Tetris Amblyopia treatment    - </a:t>
            </a:r>
            <a:r>
              <a:rPr lang="en-NZ" sz="2800" dirty="0" smtClean="0"/>
              <a:t>Rationale</a:t>
            </a:r>
            <a:endParaRPr lang="en-NZ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62" y="1340768"/>
            <a:ext cx="7357838" cy="4525963"/>
          </a:xfrm>
        </p:spPr>
        <p:txBody>
          <a:bodyPr/>
          <a:lstStyle/>
          <a:p>
            <a:r>
              <a:rPr lang="en-NZ" dirty="0" smtClean="0"/>
              <a:t>Manipulate contrast differences between the eyes to allow for binocular viewing in amblyopia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Orthoptic meeting July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B0B93CB3-EEBA-F141-8C61-CEE2DD4AE3A4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83387"/>
            <a:ext cx="8675034" cy="348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lide 8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2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sz="3600" dirty="0" smtClean="0">
                <a:latin typeface="Arial" pitchFamily="34" charset="0"/>
                <a:cs typeface="Arial" pitchFamily="34" charset="0"/>
              </a:rPr>
              <a:t>Principle Applied to a Portable Device</a:t>
            </a:r>
            <a:endParaRPr lang="en-NZ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Orthoptic meeting July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B0B93CB3-EEBA-F141-8C61-CEE2DD4AE3A4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6" name="Picture 5" descr="tetris1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628801"/>
            <a:ext cx="4601984" cy="2880320"/>
          </a:xfrm>
          <a:prstGeom prst="rect">
            <a:avLst/>
          </a:prstGeom>
        </p:spPr>
      </p:pic>
      <p:pic>
        <p:nvPicPr>
          <p:cNvPr id="7" name="Picture 6" descr="tetris2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628800"/>
            <a:ext cx="4567482" cy="2846947"/>
          </a:xfrm>
          <a:prstGeom prst="rect">
            <a:avLst/>
          </a:prstGeom>
        </p:spPr>
      </p:pic>
      <p:pic>
        <p:nvPicPr>
          <p:cNvPr id="8" name="Picture 7" descr="Lenticular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33184" y="4437112"/>
            <a:ext cx="2541933" cy="24208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9790" y="5253007"/>
            <a:ext cx="3143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To et al., (2011), </a:t>
            </a:r>
            <a:r>
              <a:rPr lang="en-NZ" i="1" dirty="0" smtClean="0"/>
              <a:t>IEEE Transactions on Neural Systems and Rehabilitation Engineering</a:t>
            </a:r>
            <a:r>
              <a:rPr lang="en-NZ" dirty="0" smtClean="0"/>
              <a:t>, 19, 280-289.</a:t>
            </a:r>
            <a:endParaRPr lang="en-NZ" dirty="0"/>
          </a:p>
        </p:txBody>
      </p:sp>
      <p:pic>
        <p:nvPicPr>
          <p:cNvPr id="4" name="Slide 13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9512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5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GC - HESS 1.tiff"/>
          <p:cNvPicPr>
            <a:picLocks noGrp="1" noChangeAspect="1"/>
          </p:cNvPicPr>
          <p:nvPr>
            <p:ph idx="1"/>
          </p:nvPr>
        </p:nvPicPr>
        <p:blipFill>
          <a:blip r:embed="rId2"/>
          <a:srcRect t="6240" b="6240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Orthoptic meeting July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7E2F3FD-DF12-4D7B-B2DB-4025034C1D4B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570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GC - HESS 2 .tiff"/>
          <p:cNvPicPr>
            <a:picLocks noGrp="1" noChangeAspect="1"/>
          </p:cNvPicPr>
          <p:nvPr>
            <p:ph idx="1"/>
          </p:nvPr>
        </p:nvPicPr>
        <p:blipFill>
          <a:blip r:embed="rId2"/>
          <a:srcRect t="1107" b="1107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Orthoptic meeting July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7E2F3FD-DF12-4D7B-B2DB-4025034C1D4B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76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DETECTION </a:t>
            </a:r>
            <a:r>
              <a:rPr lang="en-US" b="1" dirty="0" err="1"/>
              <a:t>inc</a:t>
            </a:r>
            <a:r>
              <a:rPr lang="en-US" b="1" dirty="0"/>
              <a:t> examination techniques</a:t>
            </a:r>
          </a:p>
          <a:p>
            <a:r>
              <a:rPr lang="en-US" dirty="0" smtClean="0"/>
              <a:t>ASSOCIATED FINDINGS</a:t>
            </a:r>
          </a:p>
          <a:p>
            <a:r>
              <a:rPr lang="en-US" dirty="0" smtClean="0"/>
              <a:t>TREATMENTS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255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amblyopia glasgow.tiff"/>
          <p:cNvPicPr>
            <a:picLocks noGrp="1" noChangeAspect="1"/>
          </p:cNvPicPr>
          <p:nvPr>
            <p:ph idx="1"/>
          </p:nvPr>
        </p:nvPicPr>
        <p:blipFill>
          <a:blip r:embed="rId2"/>
          <a:srcRect t="7180" b="7180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Orthoptic meeting July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7E2F3FD-DF12-4D7B-B2DB-4025034C1D4B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597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The Binocular Treatment of Amblyopia using Videogames (BRAVO) study: A Randomized Controlled Trial of a Binocular Videogame Treatment vs. Placebo.  </a:t>
            </a:r>
            <a:endParaRPr lang="en-AU" dirty="0"/>
          </a:p>
          <a:p>
            <a:r>
              <a:rPr lang="en-CA" dirty="0"/>
              <a:t>Benjamin </a:t>
            </a:r>
            <a:r>
              <a:rPr lang="en-CA" dirty="0" smtClean="0"/>
              <a:t>Thompson</a:t>
            </a:r>
            <a:r>
              <a:rPr lang="mr-IN" dirty="0" smtClean="0"/>
              <a:t>……</a:t>
            </a:r>
            <a:r>
              <a:rPr lang="en-CA" dirty="0" smtClean="0"/>
              <a:t>on </a:t>
            </a:r>
            <a:r>
              <a:rPr lang="en-CA" dirty="0"/>
              <a:t>behalf of the BRAVO study team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478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b="1" dirty="0"/>
              <a:t> </a:t>
            </a:r>
            <a:endParaRPr lang="en-AU" dirty="0"/>
          </a:p>
          <a:p>
            <a:r>
              <a:rPr lang="en-CA" b="1" dirty="0"/>
              <a:t>Purpose: </a:t>
            </a:r>
            <a:r>
              <a:rPr lang="mr-IN" b="1" dirty="0" smtClean="0"/>
              <a:t>…</a:t>
            </a:r>
            <a:r>
              <a:rPr lang="en-CA" dirty="0" smtClean="0"/>
              <a:t>presenting </a:t>
            </a:r>
            <a:r>
              <a:rPr lang="en-CA" dirty="0"/>
              <a:t>high contrast stimulus elements to the amblyopic eye and lower contrast elements to the fellow eye to overcome suppression and promote binocular function. </a:t>
            </a:r>
            <a:endParaRPr lang="en-CA" dirty="0" smtClean="0"/>
          </a:p>
          <a:p>
            <a:r>
              <a:rPr lang="en-CA" dirty="0" smtClean="0"/>
              <a:t>In </a:t>
            </a:r>
            <a:r>
              <a:rPr lang="en-CA" dirty="0"/>
              <a:t>this randomized trial, we compared a binocular treatment videogame with a placebo game in older children and adults with amblyopia. </a:t>
            </a:r>
            <a:endParaRPr lang="en-AU" dirty="0"/>
          </a:p>
          <a:p>
            <a:r>
              <a:rPr lang="en-CA" b="1" dirty="0"/>
              <a:t> 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0625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b="1" dirty="0"/>
              <a:t>Methods:</a:t>
            </a:r>
            <a:r>
              <a:rPr lang="en-CA" dirty="0"/>
              <a:t> Participants had </a:t>
            </a:r>
            <a:r>
              <a:rPr lang="en-CA" dirty="0" err="1"/>
              <a:t>strabismic</a:t>
            </a:r>
            <a:r>
              <a:rPr lang="en-CA" dirty="0"/>
              <a:t>, </a:t>
            </a:r>
            <a:r>
              <a:rPr lang="en-CA" dirty="0" err="1"/>
              <a:t>anisometropic</a:t>
            </a:r>
            <a:r>
              <a:rPr lang="en-CA" dirty="0"/>
              <a:t> or mixed amblyopia with amblyopic eye distance visual acuity (DVA) ≥ 0.30 log Minimum Angle of Resolution (MAR) and an </a:t>
            </a:r>
            <a:r>
              <a:rPr lang="en-CA" dirty="0" err="1"/>
              <a:t>interocular</a:t>
            </a:r>
            <a:r>
              <a:rPr lang="en-CA" dirty="0"/>
              <a:t> acuity difference ≥ 0.2 log MAR. </a:t>
            </a:r>
            <a:endParaRPr lang="en-CA" dirty="0" smtClean="0"/>
          </a:p>
          <a:p>
            <a:r>
              <a:rPr lang="en-CA" dirty="0" smtClean="0"/>
              <a:t>Recruitment </a:t>
            </a:r>
            <a:r>
              <a:rPr lang="en-CA" dirty="0" smtClean="0"/>
              <a:t>: </a:t>
            </a:r>
            <a:r>
              <a:rPr lang="en-CA" dirty="0"/>
              <a:t>Auckland, Waterloo, Montreal, Melbourne and Hong Kong, and was stratified by age; 7-12 years, 13-17 years and 18+. </a:t>
            </a:r>
            <a:endParaRPr lang="en-CA" dirty="0" smtClean="0"/>
          </a:p>
          <a:p>
            <a:r>
              <a:rPr lang="en-CA" dirty="0" smtClean="0"/>
              <a:t>Participants randomized </a:t>
            </a:r>
            <a:r>
              <a:rPr lang="en-CA" dirty="0"/>
              <a:t>to 6 </a:t>
            </a:r>
            <a:r>
              <a:rPr lang="en-CA" dirty="0" smtClean="0"/>
              <a:t>w </a:t>
            </a:r>
            <a:r>
              <a:rPr lang="en-CA" dirty="0"/>
              <a:t>(1 hour per day) of home-based treatment using an iPod-based, dichoptic, contrast balanced video game or a placebo game with no </a:t>
            </a:r>
            <a:r>
              <a:rPr lang="en-CA" dirty="0" err="1"/>
              <a:t>interocular</a:t>
            </a:r>
            <a:r>
              <a:rPr lang="en-CA" dirty="0"/>
              <a:t> contrast difference</a:t>
            </a:r>
            <a:r>
              <a:rPr lang="en-CA" dirty="0" smtClean="0"/>
              <a:t>.</a:t>
            </a:r>
          </a:p>
          <a:p>
            <a:r>
              <a:rPr lang="en-CA" dirty="0" smtClean="0"/>
              <a:t> </a:t>
            </a:r>
            <a:r>
              <a:rPr lang="en-CA" dirty="0"/>
              <a:t>The game involved tessellating falling blocks. </a:t>
            </a:r>
            <a:endParaRPr lang="en-CA" dirty="0" smtClean="0"/>
          </a:p>
          <a:p>
            <a:r>
              <a:rPr lang="en-CA" dirty="0" smtClean="0"/>
              <a:t>The </a:t>
            </a:r>
            <a:r>
              <a:rPr lang="en-CA" dirty="0"/>
              <a:t>primary outcome was change in amblyopic eye visual acuity from baseline to 6 </a:t>
            </a:r>
            <a:r>
              <a:rPr lang="en-CA" dirty="0" smtClean="0"/>
              <a:t>weeks.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01789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b="1" dirty="0"/>
              <a:t>Results:</a:t>
            </a:r>
            <a:r>
              <a:rPr lang="en-CA" dirty="0"/>
              <a:t> 115 participants were randomized, 56 to the active group and 59 to placebo. </a:t>
            </a:r>
            <a:endParaRPr lang="en-CA" dirty="0" smtClean="0"/>
          </a:p>
          <a:p>
            <a:r>
              <a:rPr lang="en-CA" dirty="0" smtClean="0"/>
              <a:t>An </a:t>
            </a:r>
            <a:r>
              <a:rPr lang="en-CA" dirty="0"/>
              <a:t>intention to treat analysis adjusted for baseline </a:t>
            </a:r>
            <a:r>
              <a:rPr lang="en-CA" dirty="0" smtClean="0"/>
              <a:t>VA </a:t>
            </a:r>
            <a:r>
              <a:rPr lang="en-CA" dirty="0"/>
              <a:t>and age revealed a </a:t>
            </a:r>
            <a:r>
              <a:rPr lang="en-CA" dirty="0" smtClean="0"/>
              <a:t>VA </a:t>
            </a:r>
            <a:r>
              <a:rPr lang="en-CA" dirty="0"/>
              <a:t>improvement of only 0.055 log MAR in the active group and 0.074 log MAR in the placebo group. </a:t>
            </a:r>
            <a:r>
              <a:rPr lang="en-CA" b="1" dirty="0">
                <a:solidFill>
                  <a:srgbClr val="FF0000"/>
                </a:solidFill>
              </a:rPr>
              <a:t>The change in </a:t>
            </a:r>
            <a:r>
              <a:rPr lang="en-CA" b="1" dirty="0" smtClean="0">
                <a:solidFill>
                  <a:srgbClr val="FF0000"/>
                </a:solidFill>
              </a:rPr>
              <a:t>VA </a:t>
            </a:r>
            <a:r>
              <a:rPr lang="en-CA" b="1" dirty="0">
                <a:solidFill>
                  <a:srgbClr val="FF0000"/>
                </a:solidFill>
              </a:rPr>
              <a:t>did not differ significantly between the groups (p = 0.25). There were no significant differences between the active and placebo groups for any of the secondary outcome variables</a:t>
            </a:r>
            <a:r>
              <a:rPr lang="en-CA" dirty="0"/>
              <a:t>. </a:t>
            </a:r>
            <a:endParaRPr lang="en-CA" dirty="0" smtClean="0"/>
          </a:p>
          <a:p>
            <a:r>
              <a:rPr lang="en-US" dirty="0" smtClean="0"/>
              <a:t>75</a:t>
            </a:r>
            <a:r>
              <a:rPr lang="en-US" dirty="0"/>
              <a:t>% of the active and 86% of the placebo group exceeded our pre-specified criterion for compliance at 6 weeks (&gt;25% of prescribed dose; &gt;10.5 hours of treatment).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results did not change when age groups were analyzed separately or when patients with or without strabismus were considered separately. 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0203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BRAVO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</a:t>
            </a:r>
            <a:r>
              <a:rPr lang="en-CA" dirty="0"/>
              <a:t>active treatment did not induce a treatment effect in this study and therefore did not differ from the placebo control. </a:t>
            </a:r>
            <a:endParaRPr lang="en-CA" dirty="0" smtClean="0"/>
          </a:p>
          <a:p>
            <a:r>
              <a:rPr lang="en-CA" dirty="0" smtClean="0"/>
              <a:t>This </a:t>
            </a:r>
            <a:r>
              <a:rPr lang="en-CA" dirty="0"/>
              <a:t>result highlights the challenge of translating promising, laboratory-based results for binocular treatment into a home-based intervention.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9187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LK personal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Y</a:t>
            </a:r>
            <a:r>
              <a:rPr lang="en-AU" dirty="0" smtClean="0"/>
              <a:t>ou need to test things well before they enter mainstream therapy</a:t>
            </a:r>
          </a:p>
          <a:p>
            <a:r>
              <a:rPr lang="en-AU" dirty="0" smtClean="0"/>
              <a:t>It’s VERY expensive in $ and resources to test things well </a:t>
            </a:r>
          </a:p>
          <a:p>
            <a:r>
              <a:rPr lang="en-AU" dirty="0" smtClean="0"/>
              <a:t>‘Failure’ has not dampened the enthusiasm of the researchers </a:t>
            </a:r>
            <a:r>
              <a:rPr lang="en-AU" sz="1800" dirty="0" smtClean="0"/>
              <a:t>much</a:t>
            </a:r>
          </a:p>
          <a:p>
            <a:r>
              <a:rPr lang="en-AU" dirty="0" smtClean="0"/>
              <a:t>BRAVO could be tried on different models:  </a:t>
            </a:r>
            <a:r>
              <a:rPr lang="en-AU" dirty="0" err="1" smtClean="0"/>
              <a:t>eg</a:t>
            </a:r>
            <a:r>
              <a:rPr lang="en-AU" dirty="0" smtClean="0"/>
              <a:t> ‘Pay per view’ online to encourage in-home discipline / compliance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475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105" y="274638"/>
            <a:ext cx="8139895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NEW AMBLYOPIA </a:t>
            </a:r>
            <a:r>
              <a:rPr lang="en-US" dirty="0" smtClean="0"/>
              <a:t>TREATMENTS</a:t>
            </a:r>
            <a:br>
              <a:rPr lang="en-US" dirty="0" smtClean="0"/>
            </a:br>
            <a:r>
              <a:rPr lang="en-US" sz="3600" dirty="0" smtClean="0"/>
              <a:t>Interesting developments waiting for </a:t>
            </a:r>
            <a:r>
              <a:rPr lang="en-US" sz="3600" b="1" dirty="0" smtClean="0"/>
              <a:t>real data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Vivid Vision </a:t>
            </a:r>
          </a:p>
          <a:p>
            <a:r>
              <a:rPr lang="en-US" dirty="0" smtClean="0"/>
              <a:t>Shaw lenses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330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105" y="274638"/>
            <a:ext cx="813989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Vivid Vision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Interesting developments waiting for </a:t>
            </a:r>
            <a:r>
              <a:rPr lang="en-US" sz="3600" b="1" dirty="0" smtClean="0"/>
              <a:t>real data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interesting, makes sense, some effect in pilot studies. So was BRAVO</a:t>
            </a:r>
          </a:p>
          <a:p>
            <a:endParaRPr lang="en-US" dirty="0"/>
          </a:p>
          <a:p>
            <a:r>
              <a:rPr lang="en-US" dirty="0" smtClean="0"/>
              <a:t>Not </a:t>
            </a:r>
            <a:r>
              <a:rPr lang="en-US" dirty="0" smtClean="0"/>
              <a:t>to be confused with a VEGF trial of the same name [</a:t>
            </a:r>
            <a:r>
              <a:rPr lang="en-US" dirty="0" err="1" smtClean="0"/>
              <a:t>Intra</a:t>
            </a:r>
            <a:r>
              <a:rPr lang="en-US" u="sng" dirty="0" err="1" smtClean="0"/>
              <a:t>v</a:t>
            </a:r>
            <a:r>
              <a:rPr lang="en-US" dirty="0" err="1" smtClean="0"/>
              <a:t>itreal</a:t>
            </a:r>
            <a:r>
              <a:rPr lang="en-US" dirty="0" smtClean="0"/>
              <a:t> </a:t>
            </a:r>
            <a:r>
              <a:rPr lang="en-US" dirty="0" err="1" smtClean="0"/>
              <a:t>Aflibercept</a:t>
            </a:r>
            <a:r>
              <a:rPr lang="en-US" dirty="0" smtClean="0"/>
              <a:t> </a:t>
            </a:r>
            <a:r>
              <a:rPr lang="en-US" u="sng" dirty="0" smtClean="0"/>
              <a:t>I</a:t>
            </a:r>
            <a:r>
              <a:rPr lang="en-US" dirty="0" smtClean="0"/>
              <a:t>njection in </a:t>
            </a:r>
            <a:r>
              <a:rPr lang="en-US" u="sng" dirty="0" smtClean="0"/>
              <a:t>V</a:t>
            </a:r>
            <a:r>
              <a:rPr lang="en-US" dirty="0" smtClean="0"/>
              <a:t>ision </a:t>
            </a:r>
            <a:r>
              <a:rPr lang="en-US" u="sng" dirty="0" smtClean="0"/>
              <a:t>I</a:t>
            </a:r>
            <a:r>
              <a:rPr lang="en-US" dirty="0" smtClean="0"/>
              <a:t>mpairment </a:t>
            </a:r>
            <a:r>
              <a:rPr lang="en-US" u="sng" dirty="0" smtClean="0"/>
              <a:t>D</a:t>
            </a:r>
            <a:r>
              <a:rPr lang="en-US" dirty="0" smtClean="0"/>
              <a:t>ue to DME]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0186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105" y="274638"/>
            <a:ext cx="8139895" cy="11430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Shaw </a:t>
            </a:r>
            <a:r>
              <a:rPr lang="en-US" sz="2700" dirty="0" smtClean="0"/>
              <a:t>spectacle lenses  &amp; contact lenses in anisometropia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Interesting developments waiting for </a:t>
            </a:r>
            <a:r>
              <a:rPr lang="en-US" sz="3600" b="1" dirty="0" smtClean="0"/>
              <a:t>real data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Aniseikonia unlikely to be present if anisometropia is axial</a:t>
            </a:r>
          </a:p>
          <a:p>
            <a:r>
              <a:rPr lang="en-US" dirty="0" smtClean="0"/>
              <a:t>20+ </a:t>
            </a:r>
            <a:r>
              <a:rPr lang="en-US" dirty="0" err="1" smtClean="0"/>
              <a:t>yrs</a:t>
            </a:r>
            <a:r>
              <a:rPr lang="en-US" dirty="0" smtClean="0"/>
              <a:t> ago: pilot trial in my office using CL’s for failed </a:t>
            </a:r>
            <a:r>
              <a:rPr lang="en-US" dirty="0" err="1" smtClean="0"/>
              <a:t>anisometropic</a:t>
            </a:r>
            <a:r>
              <a:rPr lang="en-US" dirty="0" smtClean="0"/>
              <a:t> amblyopia : no detectable benefit [for a LOT of work]*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*thank you Kate </a:t>
            </a:r>
            <a:r>
              <a:rPr lang="en-US" dirty="0" err="1" smtClean="0"/>
              <a:t>Helfrich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8834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404" y="496158"/>
            <a:ext cx="7885284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DETECTION </a:t>
            </a:r>
            <a:r>
              <a:rPr lang="en-US" sz="4000" dirty="0" err="1" smtClean="0"/>
              <a:t>inc</a:t>
            </a:r>
            <a:r>
              <a:rPr lang="en-US" sz="4000" dirty="0" smtClean="0"/>
              <a:t> examination techniques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20376"/>
            <a:ext cx="749808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Only acuity?</a:t>
            </a:r>
          </a:p>
          <a:p>
            <a:r>
              <a:rPr lang="en-US" dirty="0" smtClean="0"/>
              <a:t>Which chart[s]?</a:t>
            </a:r>
          </a:p>
          <a:p>
            <a:r>
              <a:rPr lang="en-US" dirty="0" err="1" smtClean="0"/>
              <a:t>Contrast?..which</a:t>
            </a:r>
            <a:r>
              <a:rPr lang="en-US" dirty="0" smtClean="0"/>
              <a:t> tests </a:t>
            </a:r>
          </a:p>
          <a:p>
            <a:pPr marL="82296" indent="0">
              <a:buNone/>
            </a:pPr>
            <a:r>
              <a:rPr lang="en-US" sz="2800" dirty="0" smtClean="0"/>
              <a:t>P-Robson, 3 </a:t>
            </a:r>
            <a:r>
              <a:rPr lang="en-US" sz="2800" dirty="0" err="1" smtClean="0"/>
              <a:t>cpm</a:t>
            </a:r>
            <a:r>
              <a:rPr lang="en-US" sz="2800" dirty="0" smtClean="0"/>
              <a:t>*, 10%*,  </a:t>
            </a:r>
            <a:r>
              <a:rPr lang="en-US" sz="2800" dirty="0" err="1" smtClean="0"/>
              <a:t>Vistech</a:t>
            </a:r>
            <a:endParaRPr lang="en-US" dirty="0" smtClean="0"/>
          </a:p>
          <a:p>
            <a:r>
              <a:rPr lang="en-US" dirty="0" smtClean="0"/>
              <a:t>Grating</a:t>
            </a:r>
            <a:r>
              <a:rPr lang="en-US" dirty="0"/>
              <a:t>? Sweep </a:t>
            </a:r>
            <a:r>
              <a:rPr lang="en-US" dirty="0" smtClean="0"/>
              <a:t>VEP?</a:t>
            </a:r>
          </a:p>
          <a:p>
            <a:r>
              <a:rPr lang="en-US" dirty="0" smtClean="0"/>
              <a:t>Pediatric Vision Scanner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82296" indent="0">
              <a:buNone/>
            </a:pPr>
            <a:endParaRPr lang="en-US" sz="2400" i="1" dirty="0"/>
          </a:p>
          <a:p>
            <a:pPr marL="82296" indent="0">
              <a:buNone/>
            </a:pPr>
            <a:r>
              <a:rPr lang="en-US" sz="2400" i="1" dirty="0" smtClean="0"/>
              <a:t>*Thank you Jos </a:t>
            </a:r>
            <a:r>
              <a:rPr lang="en-US" sz="2400" i="1" dirty="0" err="1" smtClean="0"/>
              <a:t>Verbaken</a:t>
            </a:r>
            <a:r>
              <a:rPr lang="en-US" sz="2400" i="1" dirty="0" smtClean="0"/>
              <a:t> for enthusing me with your charts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72382367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</a:t>
            </a:r>
            <a:r>
              <a:rPr lang="mr-IN" dirty="0" smtClean="0"/>
              <a:t>–</a:t>
            </a:r>
            <a:r>
              <a:rPr lang="en-US" dirty="0" smtClean="0"/>
              <a:t> TREATMENTS</a:t>
            </a:r>
            <a:br>
              <a:rPr lang="en-US" dirty="0" smtClean="0"/>
            </a:br>
            <a:r>
              <a:rPr lang="en-US" dirty="0" smtClean="0"/>
              <a:t>4. Big knowledge gaps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history </a:t>
            </a:r>
            <a:r>
              <a:rPr lang="mr-IN" dirty="0" smtClean="0"/>
              <a:t>–</a:t>
            </a:r>
            <a:r>
              <a:rPr lang="en-US" dirty="0" smtClean="0"/>
              <a:t> does it ever improve without treatment </a:t>
            </a:r>
            <a:r>
              <a:rPr lang="en-US" dirty="0" smtClean="0"/>
              <a:t>?</a:t>
            </a:r>
          </a:p>
          <a:p>
            <a:r>
              <a:rPr lang="en-US" dirty="0" smtClean="0"/>
              <a:t>LK: several anecdotal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06888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Eileen Birch</a:t>
            </a:r>
          </a:p>
          <a:p>
            <a:r>
              <a:rPr lang="en-US" dirty="0" smtClean="0"/>
              <a:t>David Hunter</a:t>
            </a:r>
          </a:p>
          <a:p>
            <a:r>
              <a:rPr lang="en-US" dirty="0" smtClean="0"/>
              <a:t>Robert Hess</a:t>
            </a:r>
          </a:p>
          <a:p>
            <a:r>
              <a:rPr lang="en-US" dirty="0" smtClean="0"/>
              <a:t>MOTAS</a:t>
            </a:r>
          </a:p>
          <a:p>
            <a:r>
              <a:rPr lang="en-US" dirty="0" smtClean="0"/>
              <a:t>PEDIG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8492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mb lasker 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1" b="74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58288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mblyopia lasker 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1" b="74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1477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702" y="-94562"/>
            <a:ext cx="7314804" cy="1143000"/>
          </a:xfrm>
        </p:spPr>
        <p:txBody>
          <a:bodyPr>
            <a:normAutofit/>
          </a:bodyPr>
          <a:lstStyle/>
          <a:p>
            <a:r>
              <a:rPr lang="en-US" i="1" u="sng" dirty="0" smtClean="0"/>
              <a:t>Problems in collecting data [old]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702" y="1885084"/>
            <a:ext cx="5877018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u="sng" dirty="0" smtClean="0"/>
              <a:t>Chart</a:t>
            </a:r>
          </a:p>
          <a:p>
            <a:r>
              <a:rPr lang="en-US" dirty="0" smtClean="0"/>
              <a:t>Kay’s, Allen pix ± interaction bars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Lea.</a:t>
            </a:r>
            <a:r>
              <a:rPr lang="en-US" dirty="0" smtClean="0"/>
              <a:t> Distance, </a:t>
            </a:r>
            <a:r>
              <a:rPr lang="en-US" b="1" dirty="0" smtClean="0"/>
              <a:t>near</a:t>
            </a:r>
            <a:r>
              <a:rPr lang="en-US" dirty="0" smtClean="0"/>
              <a:t> </a:t>
            </a:r>
            <a:r>
              <a:rPr lang="en-US" sz="2400" dirty="0" smtClean="0"/>
              <a:t>(measured 40cm)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sz="2400" i="1" dirty="0" smtClean="0"/>
              <a:t>Lines or singles ± interaction bars</a:t>
            </a:r>
          </a:p>
          <a:p>
            <a:r>
              <a:rPr lang="en-US" dirty="0" smtClean="0"/>
              <a:t>Letters – Snellen, </a:t>
            </a:r>
            <a:r>
              <a:rPr lang="en-US" dirty="0" smtClean="0">
                <a:solidFill>
                  <a:srgbClr val="FF0000"/>
                </a:solidFill>
              </a:rPr>
              <a:t>ETDRS*</a:t>
            </a:r>
            <a:r>
              <a:rPr lang="en-US" dirty="0" smtClean="0"/>
              <a:t> / NVRI [</a:t>
            </a:r>
            <a:r>
              <a:rPr lang="en-US" b="1" dirty="0" smtClean="0"/>
              <a:t>near</a:t>
            </a:r>
            <a:r>
              <a:rPr lang="en-US" dirty="0" smtClean="0"/>
              <a:t>], </a:t>
            </a:r>
            <a:r>
              <a:rPr lang="en-US" dirty="0" smtClean="0">
                <a:solidFill>
                  <a:srgbClr val="FF0000"/>
                </a:solidFill>
              </a:rPr>
              <a:t>HOTV *</a:t>
            </a:r>
            <a:r>
              <a:rPr lang="en-US" dirty="0" smtClean="0"/>
              <a:t> </a:t>
            </a:r>
          </a:p>
          <a:p>
            <a:pPr marL="82296" indent="0">
              <a:buNone/>
            </a:pPr>
            <a:r>
              <a:rPr lang="en-US" sz="2400" i="1" dirty="0" smtClean="0"/>
              <a:t>Lines or singles ± interaction bars</a:t>
            </a:r>
          </a:p>
          <a:p>
            <a:pPr marL="82296" indent="0">
              <a:buNone/>
            </a:pPr>
            <a:endParaRPr lang="en-US" sz="3800" dirty="0" smtClean="0"/>
          </a:p>
          <a:p>
            <a:pPr marL="82296" indent="0">
              <a:buNone/>
            </a:pPr>
            <a:r>
              <a:rPr lang="en-US" sz="3800" dirty="0" err="1" smtClean="0"/>
              <a:t>Computerised</a:t>
            </a:r>
            <a:r>
              <a:rPr lang="en-US" sz="3800" dirty="0" smtClean="0"/>
              <a:t> </a:t>
            </a:r>
            <a:r>
              <a:rPr lang="en-US" sz="3800" dirty="0"/>
              <a:t>charts: </a:t>
            </a:r>
            <a:endParaRPr lang="en-US" sz="3800" dirty="0" smtClean="0"/>
          </a:p>
          <a:p>
            <a:pPr marL="82296" indent="0">
              <a:buNone/>
            </a:pPr>
            <a:r>
              <a:rPr lang="en-US" sz="3800" dirty="0" smtClean="0"/>
              <a:t>Medmont</a:t>
            </a:r>
            <a:r>
              <a:rPr lang="en-US" sz="3800" dirty="0"/>
              <a:t>, </a:t>
            </a:r>
            <a:r>
              <a:rPr lang="en-US" sz="3800" dirty="0">
                <a:solidFill>
                  <a:srgbClr val="FF0000"/>
                </a:solidFill>
              </a:rPr>
              <a:t>M&amp;</a:t>
            </a:r>
            <a:r>
              <a:rPr lang="en-US" sz="3800" dirty="0" smtClean="0">
                <a:solidFill>
                  <a:srgbClr val="FF0000"/>
                </a:solidFill>
              </a:rPr>
              <a:t>S*</a:t>
            </a:r>
            <a:r>
              <a:rPr lang="en-US" sz="3800" dirty="0" smtClean="0"/>
              <a:t>,  </a:t>
            </a:r>
            <a:r>
              <a:rPr lang="en-US" sz="3800" dirty="0" err="1" smtClean="0"/>
              <a:t>Vistavision</a:t>
            </a:r>
            <a:r>
              <a:rPr lang="en-US" sz="3800" dirty="0" smtClean="0"/>
              <a:t>, …</a:t>
            </a:r>
            <a:r>
              <a:rPr lang="en-US" sz="3800" dirty="0"/>
              <a:t>.</a:t>
            </a:r>
          </a:p>
          <a:p>
            <a:endParaRPr lang="en-US" sz="2400" i="1" dirty="0" smtClean="0"/>
          </a:p>
          <a:p>
            <a:pPr>
              <a:buNone/>
            </a:pPr>
            <a:endParaRPr lang="en-US" sz="3027" dirty="0" smtClean="0"/>
          </a:p>
          <a:p>
            <a:pPr>
              <a:buNone/>
            </a:pPr>
            <a:r>
              <a:rPr lang="en-US" sz="2118" b="1" i="1" dirty="0" smtClean="0">
                <a:solidFill>
                  <a:srgbClr val="FF0000"/>
                </a:solidFill>
              </a:rPr>
              <a:t>* PEDIG approved :  you should NOT use other charts</a:t>
            </a:r>
            <a:endParaRPr lang="en-US" sz="2118" b="1" i="1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Orthoptic meeting July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B0B93CB3-EEBA-F141-8C61-CEE2DD4AE3A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 descr="allen sing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720" y="827009"/>
            <a:ext cx="2174280" cy="1630710"/>
          </a:xfrm>
          <a:prstGeom prst="rect">
            <a:avLst/>
          </a:prstGeom>
        </p:spPr>
      </p:pic>
      <p:pic>
        <p:nvPicPr>
          <p:cNvPr id="5" name="Picture 4" descr="allen single IB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720" y="2303718"/>
            <a:ext cx="2174280" cy="1630710"/>
          </a:xfrm>
          <a:prstGeom prst="rect">
            <a:avLst/>
          </a:prstGeom>
        </p:spPr>
      </p:pic>
      <p:pic>
        <p:nvPicPr>
          <p:cNvPr id="6" name="Picture 5" descr="allen arra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720" y="3814809"/>
            <a:ext cx="2174280" cy="1630711"/>
          </a:xfrm>
          <a:prstGeom prst="rect">
            <a:avLst/>
          </a:prstGeom>
        </p:spPr>
      </p:pic>
      <p:pic>
        <p:nvPicPr>
          <p:cNvPr id="7" name="Picture 6" descr="hotv single I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1837" y="5327376"/>
            <a:ext cx="2132163" cy="1599122"/>
          </a:xfrm>
          <a:prstGeom prst="rect">
            <a:avLst/>
          </a:prstGeom>
        </p:spPr>
      </p:pic>
      <p:pic>
        <p:nvPicPr>
          <p:cNvPr id="11" name="Picture 10" descr="arbage in:out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35" y="827009"/>
            <a:ext cx="2854020" cy="141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5244</TotalTime>
  <Words>3282</Words>
  <Application>Microsoft Macintosh PowerPoint</Application>
  <PresentationFormat>On-screen Show (4:3)</PresentationFormat>
  <Paragraphs>457</Paragraphs>
  <Slides>83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Solstice</vt:lpstr>
      <vt:lpstr>AMBLYOPIA 2018</vt:lpstr>
      <vt:lpstr>TODAY……</vt:lpstr>
      <vt:lpstr>Where have we come from…</vt:lpstr>
      <vt:lpstr>Where are we heading…</vt:lpstr>
      <vt:lpstr>Is it perfume or is it tea? A song about Earl Gray tea</vt:lpstr>
      <vt:lpstr>IT’S ALL CALLED AMBLYOPIA BUT IT’S NOT  ALL THE SAME - IT’S ALL DIFFERENT</vt:lpstr>
      <vt:lpstr>OVERVIEW</vt:lpstr>
      <vt:lpstr>DETECTION inc examination techniques </vt:lpstr>
      <vt:lpstr>Problems in collecting data [old]</vt:lpstr>
      <vt:lpstr>LK recommendations –  EBM Evidence Based Medicine   &amp; GHBM Grey Hair Based </vt:lpstr>
      <vt:lpstr> LK: Common findings   1</vt:lpstr>
      <vt:lpstr>PowerPoint Presentation</vt:lpstr>
      <vt:lpstr>PowerPoint Presentation</vt:lpstr>
      <vt:lpstr>OVERVIEW DETECTION inc examination techniques </vt:lpstr>
      <vt:lpstr>Contrast?..which tests P-Robson, 3 cpm, 10%, Vistech? </vt:lpstr>
      <vt:lpstr>Contrast testing in amblyopia</vt:lpstr>
      <vt:lpstr>Pediatric Vision Scanner</vt:lpstr>
      <vt:lpstr>Pediatric Vision Scanner Boston Children’s &amp; Johns Hopkins</vt:lpstr>
      <vt:lpstr>Pediatric Vision Scanner</vt:lpstr>
      <vt:lpstr>Pediatric Vision Scanner</vt:lpstr>
      <vt:lpstr>OVERVIEW</vt:lpstr>
      <vt:lpstr>OVERVIEW:   7 ASSOCIATED FINDINGS</vt:lpstr>
      <vt:lpstr>ASSOCIATED  FINDINGS 1 </vt:lpstr>
      <vt:lpstr>Amblyopia and Foveal Thickness  1  Landa, Rumelt, Yahalom, Wong &amp; Kowal    2012         </vt:lpstr>
      <vt:lpstr>Amblyopia and Foveal Thickness  2  Landa, Rumelt, Yahalom, Wong &amp; Kowal    2012         </vt:lpstr>
      <vt:lpstr>OVERVIEW:    ASSOCIATED FINDINGS Abnormal macular thickness </vt:lpstr>
      <vt:lpstr>OVERVIEW:    ASSOCIATED  FINDINGS Abnormal macular thickness </vt:lpstr>
      <vt:lpstr>OVERVIEW:    ASSOCIATED FINDINGS Abnormal macular thickness </vt:lpstr>
      <vt:lpstr>OVERVIEW:    ASSOCIATED FINDINGS Abnormal macular thickness </vt:lpstr>
      <vt:lpstr>OVERVIEW:    ASSOCIATED FINDINGS Abnormal macular thickness </vt:lpstr>
      <vt:lpstr>OVERVIEW:    ASSOCIATED FINDINGS Abnormal macular thickness </vt:lpstr>
      <vt:lpstr>OVERVIEW:    ASSOCIATED FINDINGS Abnormal macular thickness </vt:lpstr>
      <vt:lpstr>All these OCT in amblyopia studies: What do they all mean?</vt:lpstr>
      <vt:lpstr>The next steps in sampling error, algorithm error or selection bias?</vt:lpstr>
      <vt:lpstr>OVERVIEW:   7 ASSOCIATED FINDINGS</vt:lpstr>
      <vt:lpstr>ASSOCIATED FINDINGS:  STUBBORN AMBLYOPIA     1  Birch / Progress in Retinal and Eye Research 33 (2013) P.71</vt:lpstr>
      <vt:lpstr>ASSOCIATED FINDINGS:  STUBBORN AMBLYOPIA    2  Birch / Progress in Retinal and Eye Research 33 (2013) P.71</vt:lpstr>
      <vt:lpstr>ASSOCIATED FINDINGS:  STUBBORN AMBLYOPIA     3  E.E. Birch (2013)</vt:lpstr>
      <vt:lpstr>ASSOCIATED FINDINGS:  ABNORMAL GAZE CONTROL IN STUBBORN AMBLYOPIA     4  </vt:lpstr>
      <vt:lpstr>ASSOCIATED FINDINGS:  ABNORMAL GAZE CONTROL IN STUBBORN AMBLYOPIA     5  </vt:lpstr>
      <vt:lpstr>OVERVIEW:   7 ASSOCIATED  FINDINGS</vt:lpstr>
      <vt:lpstr>ASSOCIATED FACTORS/ FINDINGS:  SLOW READING</vt:lpstr>
      <vt:lpstr>Slow reading in anisometropic amblyopes    Kelly,….,Birch 2017</vt:lpstr>
      <vt:lpstr>Slow reading in anisometropic amblyopes    Kelly,….,Birch 2017</vt:lpstr>
      <vt:lpstr>OVERVIEW</vt:lpstr>
      <vt:lpstr>OVERVIEW - TREATMENTS</vt:lpstr>
      <vt:lpstr>OVERVIEW – TREATMENTS 1. What usually works </vt:lpstr>
      <vt:lpstr> 1. What usually works:   Glasses</vt:lpstr>
      <vt:lpstr> 1. What usually works: ATROPINE : </vt:lpstr>
      <vt:lpstr>Occlusion therapy for amblyopia</vt:lpstr>
      <vt:lpstr> 1. What usually works:  Opaque Occlusion Occlusion Dose Monitor</vt:lpstr>
      <vt:lpstr> 1. What usually works:  Opaque Occlusion Occlusion Dose Monitor</vt:lpstr>
      <vt:lpstr> Dissenter #1:   Bill Scott Iowa MUCH more is always better</vt:lpstr>
      <vt:lpstr>Scott:  EXCEPTIONAL Results  1 </vt:lpstr>
      <vt:lpstr>Scott:  EXCEPTIONAL Results   2 </vt:lpstr>
      <vt:lpstr>OVERVIEW – TREATMENTS 2. What might work  / sometimes works </vt:lpstr>
      <vt:lpstr> 2. What might work  / sometimes works:  Alignment surgery </vt:lpstr>
      <vt:lpstr> 2. What might work  / sometimes works </vt:lpstr>
      <vt:lpstr>2. What might work  / sometimes works   CNS  Drugs </vt:lpstr>
      <vt:lpstr>CNS drugs: L-Dopa</vt:lpstr>
      <vt:lpstr>Liquid  Xl glasses</vt:lpstr>
      <vt:lpstr>Liquid  Xl  glasses one lens darkens : one second on / off</vt:lpstr>
      <vt:lpstr>2A. What might / sometimes work BINOCULAR SENSORY TREATMENTS</vt:lpstr>
      <vt:lpstr>  BINOCULAR SENSORY TREATMENTS Videos &amp; video games </vt:lpstr>
      <vt:lpstr>BINOCULAR SENSORY TREATMENTS Videos &amp; video games </vt:lpstr>
      <vt:lpstr>BRAVO  Tetris Amblyopia treatment    - Rationale</vt:lpstr>
      <vt:lpstr>Principle Applied to a Portable Device</vt:lpstr>
      <vt:lpstr>PowerPoint Presentation</vt:lpstr>
      <vt:lpstr>PowerPoint Presentation</vt:lpstr>
      <vt:lpstr>PowerPoint Presentation</vt:lpstr>
      <vt:lpstr>BRAVO</vt:lpstr>
      <vt:lpstr>PowerPoint Presentation</vt:lpstr>
      <vt:lpstr>PowerPoint Presentation</vt:lpstr>
      <vt:lpstr>PowerPoint Presentation</vt:lpstr>
      <vt:lpstr>BRAVO Conclusion</vt:lpstr>
      <vt:lpstr>LK personal observations</vt:lpstr>
      <vt:lpstr>NEW AMBLYOPIA TREATMENTS Interesting developments waiting for real data</vt:lpstr>
      <vt:lpstr>Vivid Vision  Interesting developments waiting for real data</vt:lpstr>
      <vt:lpstr>Shaw spectacle lenses  &amp; contact lenses in anisometropia Interesting developments waiting for real data</vt:lpstr>
      <vt:lpstr>OVERVIEW – TREATMENTS 4. Big knowledge gaps </vt:lpstr>
      <vt:lpstr>Reading list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AMBLYOPIA 2018</dc:title>
  <dc:creator>lionel kowal</dc:creator>
  <cp:lastModifiedBy>lionel kowal</cp:lastModifiedBy>
  <cp:revision>65</cp:revision>
  <dcterms:created xsi:type="dcterms:W3CDTF">2017-10-14T22:10:33Z</dcterms:created>
  <dcterms:modified xsi:type="dcterms:W3CDTF">2017-10-22T00:40:23Z</dcterms:modified>
</cp:coreProperties>
</file>